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12" name="프레젠테이션 제목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3" name="본문 첫 번째 줄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본문 첫 번째 줄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사실 정보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사실 정보</a:t>
            </a:r>
          </a:p>
        </p:txBody>
      </p:sp>
      <p:sp>
        <p:nvSpPr>
          <p:cNvPr id="10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속성</a:t>
            </a:r>
          </a:p>
        </p:txBody>
      </p:sp>
      <p:sp>
        <p:nvSpPr>
          <p:cNvPr id="116" name="본문 첫 번째 줄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“멋진 인용구”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이미지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이미지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이미지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이미지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프레젠테이션 제목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3" name="저자 및 날짜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24" name="본문 첫 번째 줄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슬라이드 제목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슬라이드 제목</a:t>
            </a:r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44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61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섹션 제목</a:t>
            </a:r>
          </a:p>
        </p:txBody>
      </p:sp>
      <p:sp>
        <p:nvSpPr>
          <p:cNvPr id="72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8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8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89" name="의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의제 부제</a:t>
            </a:r>
          </a:p>
        </p:txBody>
      </p:sp>
      <p:sp>
        <p:nvSpPr>
          <p:cNvPr id="90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의제 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제목</a:t>
            </a:r>
          </a:p>
        </p:txBody>
      </p:sp>
      <p:sp>
        <p:nvSpPr>
          <p:cNvPr id="3" name="본문 첫 번째 줄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4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Relationship Id="rId3" Type="http://schemas.openxmlformats.org/officeDocument/2006/relationships/image" Target="../media/image2.jpeg"/><Relationship Id="rId4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일상속 발생하는 분리배출 쓰레기를…"/>
          <p:cNvSpPr txBox="1"/>
          <p:nvPr/>
        </p:nvSpPr>
        <p:spPr>
          <a:xfrm>
            <a:off x="6799262" y="5989002"/>
            <a:ext cx="10785476" cy="173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8300"/>
              </a:lnSpc>
              <a:spcBef>
                <a:spcPts val="1100"/>
              </a:spcBef>
              <a:defRPr sz="5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일상속 발생하는 분리배출 쓰레기를 </a:t>
            </a:r>
          </a:p>
          <a:p>
            <a:pPr defTabSz="457200">
              <a:lnSpc>
                <a:spcPts val="8300"/>
              </a:lnSpc>
              <a:spcBef>
                <a:spcPts val="1100"/>
              </a:spcBef>
              <a:defRPr sz="5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쉽게 해결하기 위한 환경 어플리케이션 </a:t>
            </a:r>
          </a:p>
        </p:txBody>
      </p:sp>
      <p:sp>
        <p:nvSpPr>
          <p:cNvPr id="152" name="기획자 : 지유나"/>
          <p:cNvSpPr txBox="1"/>
          <p:nvPr/>
        </p:nvSpPr>
        <p:spPr>
          <a:xfrm>
            <a:off x="10869739" y="11886329"/>
            <a:ext cx="2644522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기획자 : 지유나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문제인식"/>
          <p:cNvSpPr txBox="1"/>
          <p:nvPr/>
        </p:nvSpPr>
        <p:spPr>
          <a:xfrm>
            <a:off x="-2762454" y="-257037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332" name="주제선정"/>
          <p:cNvSpPr txBox="1"/>
          <p:nvPr/>
        </p:nvSpPr>
        <p:spPr>
          <a:xfrm>
            <a:off x="-2762454" y="-103193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333" name="기획의도"/>
          <p:cNvSpPr txBox="1"/>
          <p:nvPr/>
        </p:nvSpPr>
        <p:spPr>
          <a:xfrm>
            <a:off x="-2762454" y="506504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334" name="기능"/>
          <p:cNvSpPr txBox="1"/>
          <p:nvPr/>
        </p:nvSpPr>
        <p:spPr>
          <a:xfrm>
            <a:off x="-2762454" y="2044943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335" name="장단점"/>
          <p:cNvSpPr txBox="1"/>
          <p:nvPr/>
        </p:nvSpPr>
        <p:spPr>
          <a:xfrm>
            <a:off x="-2762454" y="3583382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336" name="퍼소나"/>
          <p:cNvSpPr txBox="1"/>
          <p:nvPr/>
        </p:nvSpPr>
        <p:spPr>
          <a:xfrm>
            <a:off x="-2762454" y="5121822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337" name="메뉴트리"/>
          <p:cNvSpPr txBox="1"/>
          <p:nvPr/>
        </p:nvSpPr>
        <p:spPr>
          <a:xfrm>
            <a:off x="-2762454" y="6660261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338" name="와이어프레임"/>
          <p:cNvSpPr txBox="1"/>
          <p:nvPr/>
        </p:nvSpPr>
        <p:spPr>
          <a:xfrm>
            <a:off x="-2762454" y="8198700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FFFFFF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339" name="과정"/>
          <p:cNvSpPr txBox="1"/>
          <p:nvPr/>
        </p:nvSpPr>
        <p:spPr>
          <a:xfrm>
            <a:off x="-2762454" y="-4108814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과정</a:t>
            </a:r>
          </a:p>
        </p:txBody>
      </p:sp>
      <p:sp>
        <p:nvSpPr>
          <p:cNvPr id="340" name="선"/>
          <p:cNvSpPr/>
          <p:nvPr/>
        </p:nvSpPr>
        <p:spPr>
          <a:xfrm flipV="1">
            <a:off x="26076944" y="695019"/>
            <a:ext cx="1" cy="1232596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41" name="직사각형"/>
          <p:cNvSpPr/>
          <p:nvPr/>
        </p:nvSpPr>
        <p:spPr>
          <a:xfrm>
            <a:off x="-3960189" y="2821657"/>
            <a:ext cx="644114" cy="3804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2" name="원"/>
          <p:cNvSpPr/>
          <p:nvPr/>
        </p:nvSpPr>
        <p:spPr>
          <a:xfrm>
            <a:off x="-4052326" y="612185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3" name="원"/>
          <p:cNvSpPr/>
          <p:nvPr/>
        </p:nvSpPr>
        <p:spPr>
          <a:xfrm>
            <a:off x="-4052326" y="2150624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4" name="원"/>
          <p:cNvSpPr/>
          <p:nvPr/>
        </p:nvSpPr>
        <p:spPr>
          <a:xfrm>
            <a:off x="-4052326" y="3689064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5" name="원"/>
          <p:cNvSpPr/>
          <p:nvPr/>
        </p:nvSpPr>
        <p:spPr>
          <a:xfrm>
            <a:off x="-4052326" y="5227503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6" name="원"/>
          <p:cNvSpPr/>
          <p:nvPr/>
        </p:nvSpPr>
        <p:spPr>
          <a:xfrm>
            <a:off x="-4052326" y="6765942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7" name="원"/>
          <p:cNvSpPr/>
          <p:nvPr/>
        </p:nvSpPr>
        <p:spPr>
          <a:xfrm>
            <a:off x="-4052326" y="8304381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8" name="원"/>
          <p:cNvSpPr/>
          <p:nvPr/>
        </p:nvSpPr>
        <p:spPr>
          <a:xfrm>
            <a:off x="-4052326" y="9842820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9" name="원"/>
          <p:cNvSpPr/>
          <p:nvPr/>
        </p:nvSpPr>
        <p:spPr>
          <a:xfrm>
            <a:off x="-4052326" y="11381260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0" name="원"/>
          <p:cNvSpPr/>
          <p:nvPr/>
        </p:nvSpPr>
        <p:spPr>
          <a:xfrm>
            <a:off x="-4052326" y="12919698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1" name="원"/>
          <p:cNvSpPr/>
          <p:nvPr/>
        </p:nvSpPr>
        <p:spPr>
          <a:xfrm>
            <a:off x="25984886" y="612185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2" name="주제선정"/>
          <p:cNvSpPr txBox="1"/>
          <p:nvPr/>
        </p:nvSpPr>
        <p:spPr>
          <a:xfrm>
            <a:off x="-975360" y="-103193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353" name="기능"/>
          <p:cNvSpPr txBox="1"/>
          <p:nvPr/>
        </p:nvSpPr>
        <p:spPr>
          <a:xfrm>
            <a:off x="9987828" y="12814018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354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355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356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357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358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359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pic>
        <p:nvPicPr>
          <p:cNvPr id="360" name="gQ3ZprTZ57MpETFooqb4OfU9GaSzaoEh951VT5ubwvVxPAZxP4eZ1C8nwOydA7U_QzEdyJzh88LOTVmCntAV7qyx7C-rEorXED_4WvNbQ0ZRoeeZqfPhmF5b-NRSZfZsYyryw1GG.png" descr="gQ3ZprTZ57MpETFooqb4OfU9GaSzaoEh951VT5ubwvVxPAZxP4eZ1C8nwOydA7U_QzEdyJzh88LOTVmCntAV7qyx7C-rEorXED_4WvNbQ0ZRoeeZqfPhmF5b-NRSZfZsYyryw1G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4645" y="4715249"/>
            <a:ext cx="8429136" cy="5366154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  <p:pic>
        <p:nvPicPr>
          <p:cNvPr id="361" name="GueNAPwFPOCBMe3kEPiS7YvKfEFA08cpFpzsr682ybwwrgpu4Pt6iQPJqyaiP84mxWfTXRKL7I4VndBuUFdNwrfBrZpuAJMTJIxY-gDa8ajGf-8YG-DEyKn91sfj2sEFE9acvLKD.png" descr="GueNAPwFPOCBMe3kEPiS7YvKfEFA08cpFpzsr682ybwwrgpu4Pt6iQPJqyaiP84mxWfTXRKL7I4VndBuUFdNwrfBrZpuAJMTJIxY-gDa8ajGf-8YG-DEyKn91sfj2sEFE9acvLK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724397" y="4706125"/>
            <a:ext cx="8088570" cy="5384403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  <p:sp>
        <p:nvSpPr>
          <p:cNvPr id="362" name="타겟층 설정"/>
          <p:cNvSpPr txBox="1"/>
          <p:nvPr/>
        </p:nvSpPr>
        <p:spPr>
          <a:xfrm>
            <a:off x="1459217" y="718223"/>
            <a:ext cx="5286757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타겟층 설정</a:t>
            </a:r>
          </a:p>
        </p:txBody>
      </p:sp>
      <p:sp>
        <p:nvSpPr>
          <p:cNvPr id="363" name="검색 키워드 : 환경보호, 환경"/>
          <p:cNvSpPr txBox="1"/>
          <p:nvPr/>
        </p:nvSpPr>
        <p:spPr>
          <a:xfrm>
            <a:off x="1698103" y="2385016"/>
            <a:ext cx="4808983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검색 키워드 : 환경보호, 환경</a:t>
            </a:r>
          </a:p>
        </p:txBody>
      </p:sp>
      <p:sp>
        <p:nvSpPr>
          <p:cNvPr id="364" name="주제선정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타겟층 설정"/>
          <p:cNvSpPr txBox="1"/>
          <p:nvPr/>
        </p:nvSpPr>
        <p:spPr>
          <a:xfrm>
            <a:off x="1618661" y="718223"/>
            <a:ext cx="5286757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타겟층 설정</a:t>
            </a:r>
          </a:p>
        </p:txBody>
      </p:sp>
      <p:sp>
        <p:nvSpPr>
          <p:cNvPr id="367" name="20 - 30대의 환경을 위해…"/>
          <p:cNvSpPr txBox="1"/>
          <p:nvPr/>
        </p:nvSpPr>
        <p:spPr>
          <a:xfrm>
            <a:off x="7195819" y="5989002"/>
            <a:ext cx="9992361" cy="173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8300"/>
              </a:lnSpc>
              <a:spcBef>
                <a:spcPts val="1100"/>
              </a:spcBef>
              <a:defRPr sz="5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20 - 30대</a:t>
            </a:r>
            <a:r>
              <a:t>의 환경을 위해 </a:t>
            </a:r>
          </a:p>
          <a:p>
            <a:pPr defTabSz="457200">
              <a:lnSpc>
                <a:spcPts val="8300"/>
              </a:lnSpc>
              <a:spcBef>
                <a:spcPts val="1100"/>
              </a:spcBef>
              <a:defRPr sz="5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지속적으로 노력을 하고 싶은 사람들</a:t>
            </a:r>
          </a:p>
        </p:txBody>
      </p:sp>
      <p:sp>
        <p:nvSpPr>
          <p:cNvPr id="368" name="1DB100"/>
          <p:cNvSpPr txBox="1"/>
          <p:nvPr/>
        </p:nvSpPr>
        <p:spPr>
          <a:xfrm>
            <a:off x="11584228" y="-907488"/>
            <a:ext cx="1215544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1DB100</a:t>
            </a:r>
          </a:p>
        </p:txBody>
      </p:sp>
      <p:sp>
        <p:nvSpPr>
          <p:cNvPr id="369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370" name="기능"/>
          <p:cNvSpPr txBox="1"/>
          <p:nvPr/>
        </p:nvSpPr>
        <p:spPr>
          <a:xfrm>
            <a:off x="9987828" y="12814018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371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372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373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374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375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376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메뉴트리로 설명…"/>
          <p:cNvSpPr txBox="1"/>
          <p:nvPr/>
        </p:nvSpPr>
        <p:spPr>
          <a:xfrm>
            <a:off x="11046563" y="-2345109"/>
            <a:ext cx="3405587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메뉴트리로 설명 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서울시 쓰레기 발생 지도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일상속 발생하는 분리배출에 대한 정보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노력의 포인트화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환경을 위한 펀딩 캠페인 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379" name="컨텐츠 설정"/>
          <p:cNvSpPr txBox="1"/>
          <p:nvPr/>
        </p:nvSpPr>
        <p:spPr>
          <a:xfrm>
            <a:off x="1618661" y="718223"/>
            <a:ext cx="5286757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컨텐츠 설정</a:t>
            </a:r>
          </a:p>
        </p:txBody>
      </p:sp>
      <p:sp>
        <p:nvSpPr>
          <p:cNvPr id="380" name="챌린지…"/>
          <p:cNvSpPr txBox="1"/>
          <p:nvPr/>
        </p:nvSpPr>
        <p:spPr>
          <a:xfrm>
            <a:off x="14504881" y="5071430"/>
            <a:ext cx="1687450" cy="1139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챌린지 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상황 지도</a:t>
            </a:r>
          </a:p>
        </p:txBody>
      </p:sp>
      <p:sp>
        <p:nvSpPr>
          <p:cNvPr id="381" name="분리배출법…"/>
          <p:cNvSpPr txBox="1"/>
          <p:nvPr/>
        </p:nvSpPr>
        <p:spPr>
          <a:xfrm>
            <a:off x="4904934" y="5071430"/>
            <a:ext cx="1943101" cy="1139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분리배출법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정보 제공</a:t>
            </a:r>
          </a:p>
        </p:txBody>
      </p:sp>
      <p:sp>
        <p:nvSpPr>
          <p:cNvPr id="382" name="챌린지"/>
          <p:cNvSpPr txBox="1"/>
          <p:nvPr/>
        </p:nvSpPr>
        <p:spPr>
          <a:xfrm>
            <a:off x="11585441" y="5071430"/>
            <a:ext cx="1211581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챌린지</a:t>
            </a:r>
          </a:p>
        </p:txBody>
      </p:sp>
      <p:sp>
        <p:nvSpPr>
          <p:cNvPr id="383" name="포인트"/>
          <p:cNvSpPr txBox="1"/>
          <p:nvPr/>
        </p:nvSpPr>
        <p:spPr>
          <a:xfrm>
            <a:off x="8428067" y="5071430"/>
            <a:ext cx="1211581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포인트</a:t>
            </a:r>
          </a:p>
        </p:txBody>
      </p:sp>
      <p:sp>
        <p:nvSpPr>
          <p:cNvPr id="384" name="펀딩 서비스"/>
          <p:cNvSpPr txBox="1"/>
          <p:nvPr/>
        </p:nvSpPr>
        <p:spPr>
          <a:xfrm>
            <a:off x="17365834" y="5071430"/>
            <a:ext cx="2053210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펀딩 서비스</a:t>
            </a:r>
          </a:p>
        </p:txBody>
      </p:sp>
      <p:sp>
        <p:nvSpPr>
          <p:cNvPr id="385" name="1"/>
          <p:cNvSpPr txBox="1"/>
          <p:nvPr/>
        </p:nvSpPr>
        <p:spPr>
          <a:xfrm>
            <a:off x="5536886" y="3434942"/>
            <a:ext cx="679197" cy="1279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386" name="2"/>
          <p:cNvSpPr txBox="1"/>
          <p:nvPr/>
        </p:nvSpPr>
        <p:spPr>
          <a:xfrm>
            <a:off x="8694259" y="3434942"/>
            <a:ext cx="679197" cy="1279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387" name="3"/>
          <p:cNvSpPr txBox="1"/>
          <p:nvPr/>
        </p:nvSpPr>
        <p:spPr>
          <a:xfrm>
            <a:off x="11851633" y="3434942"/>
            <a:ext cx="679197" cy="1279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388" name="4"/>
          <p:cNvSpPr txBox="1"/>
          <p:nvPr/>
        </p:nvSpPr>
        <p:spPr>
          <a:xfrm>
            <a:off x="15009007" y="3434942"/>
            <a:ext cx="679197" cy="1279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389" name="5"/>
          <p:cNvSpPr txBox="1"/>
          <p:nvPr/>
        </p:nvSpPr>
        <p:spPr>
          <a:xfrm>
            <a:off x="18052840" y="3434942"/>
            <a:ext cx="679197" cy="1279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390" name="정보제공"/>
          <p:cNvSpPr txBox="1"/>
          <p:nvPr/>
        </p:nvSpPr>
        <p:spPr>
          <a:xfrm>
            <a:off x="5046419" y="10819292"/>
            <a:ext cx="1577341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정보제공</a:t>
            </a:r>
          </a:p>
        </p:txBody>
      </p:sp>
      <p:sp>
        <p:nvSpPr>
          <p:cNvPr id="391" name="보상"/>
          <p:cNvSpPr txBox="1"/>
          <p:nvPr/>
        </p:nvSpPr>
        <p:spPr>
          <a:xfrm>
            <a:off x="8610947" y="10819292"/>
            <a:ext cx="845821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보상</a:t>
            </a:r>
          </a:p>
        </p:txBody>
      </p:sp>
      <p:sp>
        <p:nvSpPr>
          <p:cNvPr id="392" name="동기부여"/>
          <p:cNvSpPr txBox="1"/>
          <p:nvPr/>
        </p:nvSpPr>
        <p:spPr>
          <a:xfrm>
            <a:off x="11443956" y="10819292"/>
            <a:ext cx="1577341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동기부여</a:t>
            </a:r>
          </a:p>
        </p:txBody>
      </p:sp>
      <p:sp>
        <p:nvSpPr>
          <p:cNvPr id="393" name="동기부여-2"/>
          <p:cNvSpPr txBox="1"/>
          <p:nvPr/>
        </p:nvSpPr>
        <p:spPr>
          <a:xfrm>
            <a:off x="14361053" y="10819293"/>
            <a:ext cx="1975105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동기부여-2</a:t>
            </a:r>
          </a:p>
        </p:txBody>
      </p:sp>
      <p:sp>
        <p:nvSpPr>
          <p:cNvPr id="394" name="동기부여-3"/>
          <p:cNvSpPr txBox="1"/>
          <p:nvPr/>
        </p:nvSpPr>
        <p:spPr>
          <a:xfrm>
            <a:off x="17503961" y="10819293"/>
            <a:ext cx="1975105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동기부여-3</a:t>
            </a:r>
          </a:p>
        </p:txBody>
      </p:sp>
      <p:sp>
        <p:nvSpPr>
          <p:cNvPr id="395" name="선"/>
          <p:cNvSpPr/>
          <p:nvPr/>
        </p:nvSpPr>
        <p:spPr>
          <a:xfrm flipH="1">
            <a:off x="5874680" y="6774941"/>
            <a:ext cx="1" cy="3274167"/>
          </a:xfrm>
          <a:prstGeom prst="line">
            <a:avLst/>
          </a:prstGeom>
          <a:ln w="254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96" name="선"/>
          <p:cNvSpPr/>
          <p:nvPr/>
        </p:nvSpPr>
        <p:spPr>
          <a:xfrm>
            <a:off x="9035662" y="6774941"/>
            <a:ext cx="1" cy="3274167"/>
          </a:xfrm>
          <a:prstGeom prst="line">
            <a:avLst/>
          </a:prstGeom>
          <a:ln w="254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97" name="선"/>
          <p:cNvSpPr/>
          <p:nvPr/>
        </p:nvSpPr>
        <p:spPr>
          <a:xfrm>
            <a:off x="12232626" y="6774941"/>
            <a:ext cx="1" cy="3274167"/>
          </a:xfrm>
          <a:prstGeom prst="line">
            <a:avLst/>
          </a:prstGeom>
          <a:ln w="254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98" name="선"/>
          <p:cNvSpPr/>
          <p:nvPr/>
        </p:nvSpPr>
        <p:spPr>
          <a:xfrm>
            <a:off x="15348606" y="6774941"/>
            <a:ext cx="1" cy="3274167"/>
          </a:xfrm>
          <a:prstGeom prst="line">
            <a:avLst/>
          </a:prstGeom>
          <a:ln w="254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99" name="선"/>
          <p:cNvSpPr/>
          <p:nvPr/>
        </p:nvSpPr>
        <p:spPr>
          <a:xfrm>
            <a:off x="18491513" y="6774941"/>
            <a:ext cx="1" cy="3274167"/>
          </a:xfrm>
          <a:prstGeom prst="line">
            <a:avLst/>
          </a:prstGeom>
          <a:ln w="254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00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401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  <p:sp>
        <p:nvSpPr>
          <p:cNvPr id="402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403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404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405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406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407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문제인식"/>
          <p:cNvSpPr txBox="1"/>
          <p:nvPr/>
        </p:nvSpPr>
        <p:spPr>
          <a:xfrm>
            <a:off x="-2762454" y="-257037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410" name="주제선정"/>
          <p:cNvSpPr txBox="1"/>
          <p:nvPr/>
        </p:nvSpPr>
        <p:spPr>
          <a:xfrm>
            <a:off x="-2762454" y="-103193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411" name="기획의도"/>
          <p:cNvSpPr txBox="1"/>
          <p:nvPr/>
        </p:nvSpPr>
        <p:spPr>
          <a:xfrm>
            <a:off x="-2762454" y="506504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412" name="기능"/>
          <p:cNvSpPr txBox="1"/>
          <p:nvPr/>
        </p:nvSpPr>
        <p:spPr>
          <a:xfrm>
            <a:off x="-2762454" y="2044943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413" name="장단점"/>
          <p:cNvSpPr txBox="1"/>
          <p:nvPr/>
        </p:nvSpPr>
        <p:spPr>
          <a:xfrm>
            <a:off x="-2762454" y="3583382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414" name="퍼소나"/>
          <p:cNvSpPr txBox="1"/>
          <p:nvPr/>
        </p:nvSpPr>
        <p:spPr>
          <a:xfrm>
            <a:off x="-2762454" y="5121822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415" name="메뉴트리"/>
          <p:cNvSpPr txBox="1"/>
          <p:nvPr/>
        </p:nvSpPr>
        <p:spPr>
          <a:xfrm>
            <a:off x="-2762454" y="6660261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416" name="와이어프레임"/>
          <p:cNvSpPr txBox="1"/>
          <p:nvPr/>
        </p:nvSpPr>
        <p:spPr>
          <a:xfrm>
            <a:off x="-2762454" y="8198700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FFFFFF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417" name="과정"/>
          <p:cNvSpPr txBox="1"/>
          <p:nvPr/>
        </p:nvSpPr>
        <p:spPr>
          <a:xfrm>
            <a:off x="-2762454" y="-4108814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과정</a:t>
            </a:r>
          </a:p>
        </p:txBody>
      </p:sp>
      <p:sp>
        <p:nvSpPr>
          <p:cNvPr id="418" name="선"/>
          <p:cNvSpPr/>
          <p:nvPr/>
        </p:nvSpPr>
        <p:spPr>
          <a:xfrm flipV="1">
            <a:off x="26076944" y="695019"/>
            <a:ext cx="1" cy="1232596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19" name="직사각형"/>
          <p:cNvSpPr/>
          <p:nvPr/>
        </p:nvSpPr>
        <p:spPr>
          <a:xfrm>
            <a:off x="-3960189" y="2821657"/>
            <a:ext cx="644114" cy="3804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0" name="원"/>
          <p:cNvSpPr/>
          <p:nvPr/>
        </p:nvSpPr>
        <p:spPr>
          <a:xfrm>
            <a:off x="-4052326" y="612185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1" name="원"/>
          <p:cNvSpPr/>
          <p:nvPr/>
        </p:nvSpPr>
        <p:spPr>
          <a:xfrm>
            <a:off x="-4052326" y="2150624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2" name="원"/>
          <p:cNvSpPr/>
          <p:nvPr/>
        </p:nvSpPr>
        <p:spPr>
          <a:xfrm>
            <a:off x="-4052326" y="3689064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3" name="원"/>
          <p:cNvSpPr/>
          <p:nvPr/>
        </p:nvSpPr>
        <p:spPr>
          <a:xfrm>
            <a:off x="-4052326" y="5227503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4" name="원"/>
          <p:cNvSpPr/>
          <p:nvPr/>
        </p:nvSpPr>
        <p:spPr>
          <a:xfrm>
            <a:off x="-4052326" y="6765942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5" name="원"/>
          <p:cNvSpPr/>
          <p:nvPr/>
        </p:nvSpPr>
        <p:spPr>
          <a:xfrm>
            <a:off x="-4052326" y="8304381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6" name="원"/>
          <p:cNvSpPr/>
          <p:nvPr/>
        </p:nvSpPr>
        <p:spPr>
          <a:xfrm>
            <a:off x="-4052326" y="9842820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7" name="원"/>
          <p:cNvSpPr/>
          <p:nvPr/>
        </p:nvSpPr>
        <p:spPr>
          <a:xfrm>
            <a:off x="-4052326" y="11381260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8" name="원"/>
          <p:cNvSpPr/>
          <p:nvPr/>
        </p:nvSpPr>
        <p:spPr>
          <a:xfrm>
            <a:off x="-4052326" y="12919698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9" name="원"/>
          <p:cNvSpPr/>
          <p:nvPr/>
        </p:nvSpPr>
        <p:spPr>
          <a:xfrm>
            <a:off x="25984886" y="612185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0" name="주제선정"/>
          <p:cNvSpPr txBox="1"/>
          <p:nvPr/>
        </p:nvSpPr>
        <p:spPr>
          <a:xfrm>
            <a:off x="-975360" y="-103193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431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432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433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434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435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436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437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438" name="컨텐츠 설정"/>
          <p:cNvSpPr txBox="1"/>
          <p:nvPr/>
        </p:nvSpPr>
        <p:spPr>
          <a:xfrm>
            <a:off x="1541289" y="718223"/>
            <a:ext cx="5286757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컨텐츠 설정</a:t>
            </a:r>
          </a:p>
        </p:txBody>
      </p:sp>
      <p:sp>
        <p:nvSpPr>
          <p:cNvPr id="439" name="분리 배출법 정보 제공"/>
          <p:cNvSpPr txBox="1"/>
          <p:nvPr/>
        </p:nvSpPr>
        <p:spPr>
          <a:xfrm>
            <a:off x="1599060" y="2382459"/>
            <a:ext cx="3736468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분리 배출법 정보 제공</a:t>
            </a:r>
          </a:p>
        </p:txBody>
      </p:sp>
      <p:pic>
        <p:nvPicPr>
          <p:cNvPr id="440" name="스크린샷 2020-09-12 오후 2.58.58.png" descr="스크린샷 2020-09-12 오후 2.58.58.png"/>
          <p:cNvPicPr>
            <a:picLocks noChangeAspect="1"/>
          </p:cNvPicPr>
          <p:nvPr/>
        </p:nvPicPr>
        <p:blipFill>
          <a:blip r:embed="rId2">
            <a:extLst/>
          </a:blip>
          <a:srcRect l="0" t="4224" r="0" b="2375"/>
          <a:stretch>
            <a:fillRect/>
          </a:stretch>
        </p:blipFill>
        <p:spPr>
          <a:xfrm>
            <a:off x="2315155" y="4062209"/>
            <a:ext cx="10147301" cy="7045912"/>
          </a:xfrm>
          <a:prstGeom prst="rect">
            <a:avLst/>
          </a:prstGeom>
          <a:ln w="12700">
            <a:miter lim="400000"/>
          </a:ln>
        </p:spPr>
      </p:pic>
      <p:pic>
        <p:nvPicPr>
          <p:cNvPr id="441" name="스크린샷 2020-09-12 오후 2.59.48.png" descr="스크린샷 2020-09-12 오후 2.59.4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061477" y="4183496"/>
            <a:ext cx="4819403" cy="6803147"/>
          </a:xfrm>
          <a:prstGeom prst="rect">
            <a:avLst/>
          </a:prstGeom>
          <a:ln w="12700">
            <a:miter lim="400000"/>
          </a:ln>
        </p:spPr>
      </p:pic>
      <p:sp>
        <p:nvSpPr>
          <p:cNvPr id="442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단점"/>
          <p:cNvSpPr txBox="1"/>
          <p:nvPr/>
        </p:nvSpPr>
        <p:spPr>
          <a:xfrm>
            <a:off x="11433352" y="-1927069"/>
            <a:ext cx="495132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단점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445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446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447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448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449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450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451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452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  <p:sp>
        <p:nvSpPr>
          <p:cNvPr id="453" name="자본 확보 : 포인트 제공"/>
          <p:cNvSpPr txBox="1"/>
          <p:nvPr/>
        </p:nvSpPr>
        <p:spPr>
          <a:xfrm>
            <a:off x="1259500" y="2161779"/>
            <a:ext cx="3777934" cy="468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just" defTabSz="457200">
              <a:spcBef>
                <a:spcPts val="1100"/>
              </a:spcBef>
              <a:defRPr sz="25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자본 확보 : 포인트 제공</a:t>
            </a:r>
          </a:p>
        </p:txBody>
      </p:sp>
      <p:sp>
        <p:nvSpPr>
          <p:cNvPr id="454" name="신청자격 : 비영리단체 및 사회복지단체…"/>
          <p:cNvSpPr txBox="1"/>
          <p:nvPr/>
        </p:nvSpPr>
        <p:spPr>
          <a:xfrm>
            <a:off x="1410376" y="9238940"/>
            <a:ext cx="11900155" cy="3526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7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rPr>
                <a:latin typeface="S-Core Dream 4 Regular"/>
                <a:ea typeface="S-Core Dream 4 Regular"/>
                <a:cs typeface="S-Core Dream 4 Regular"/>
                <a:sym typeface="S-Core Dream 4 Regular"/>
              </a:rPr>
              <a:t>신청자격</a:t>
            </a:r>
            <a:r>
              <a:t> : 비영리단체 및 사회복지단체</a:t>
            </a:r>
          </a:p>
          <a:p>
            <a:pPr algn="l" defTabSz="457200">
              <a:lnSpc>
                <a:spcPts val="37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rPr>
                <a:latin typeface="S-Core Dream 4 Regular"/>
                <a:ea typeface="S-Core Dream 4 Regular"/>
                <a:cs typeface="S-Core Dream 4 Regular"/>
                <a:sym typeface="S-Core Dream 4 Regular"/>
              </a:rPr>
              <a:t>사업내용</a:t>
            </a:r>
            <a:r>
              <a:t> : 비영리 공익사업(건당 예산 500만원 이하)</a:t>
            </a:r>
          </a:p>
          <a:p>
            <a:pPr algn="l" defTabSz="457200">
              <a:lnSpc>
                <a:spcPts val="37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rPr>
                <a:latin typeface="S-Core Dream 4 Regular"/>
                <a:ea typeface="S-Core Dream 4 Regular"/>
                <a:cs typeface="S-Core Dream 4 Regular"/>
                <a:sym typeface="S-Core Dream 4 Regular"/>
              </a:rPr>
              <a:t>신청절차</a:t>
            </a:r>
            <a:r>
              <a:t> : 홈페이지 펀딩 신청하기 메뉴를 통해 접수</a:t>
            </a:r>
          </a:p>
          <a:p>
            <a:pPr algn="l" defTabSz="457200">
              <a:lnSpc>
                <a:spcPts val="37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rPr>
                <a:latin typeface="S-Core Dream 4 Regular"/>
                <a:ea typeface="S-Core Dream 4 Regular"/>
                <a:cs typeface="S-Core Dream 4 Regular"/>
                <a:sym typeface="S-Core Dream 4 Regular"/>
              </a:rPr>
              <a:t>진행일정</a:t>
            </a:r>
            <a:r>
              <a:t> : 매월 4째 주까지 접수 마감, 익월 초 펀딩 시작(매월 2건 선정)</a:t>
            </a:r>
          </a:p>
          <a:p>
            <a:pPr algn="l" defTabSz="457200">
              <a:lnSpc>
                <a:spcPts val="37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</a:p>
        </p:txBody>
      </p:sp>
      <p:pic>
        <p:nvPicPr>
          <p:cNvPr id="455" name="스크린샷 2020-09-14 오후 11.29.07.png" descr="스크린샷 2020-09-14 오후 11.29.0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68955" y="2720290"/>
            <a:ext cx="11480801" cy="777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56" name="스크린샷 2020-09-14 오후 11.31.10.png" descr="스크린샷 2020-09-14 오후 11.31.10.png"/>
          <p:cNvPicPr>
            <a:picLocks noChangeAspect="1"/>
          </p:cNvPicPr>
          <p:nvPr/>
        </p:nvPicPr>
        <p:blipFill>
          <a:blip r:embed="rId3">
            <a:extLst/>
          </a:blip>
          <a:srcRect l="3613" t="0" r="3613" b="0"/>
          <a:stretch>
            <a:fillRect/>
          </a:stretch>
        </p:blipFill>
        <p:spPr>
          <a:xfrm>
            <a:off x="3039153" y="3235686"/>
            <a:ext cx="6369633" cy="5398411"/>
          </a:xfrm>
          <a:prstGeom prst="rect">
            <a:avLst/>
          </a:prstGeom>
          <a:ln w="12700">
            <a:miter lim="400000"/>
          </a:ln>
        </p:spPr>
      </p:pic>
      <p:sp>
        <p:nvSpPr>
          <p:cNvPr id="457" name="컨텐츠 설정"/>
          <p:cNvSpPr txBox="1"/>
          <p:nvPr/>
        </p:nvSpPr>
        <p:spPr>
          <a:xfrm>
            <a:off x="1618661" y="718223"/>
            <a:ext cx="5286757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컨텐츠 설정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단점"/>
          <p:cNvSpPr txBox="1"/>
          <p:nvPr/>
        </p:nvSpPr>
        <p:spPr>
          <a:xfrm>
            <a:off x="11433352" y="-1927069"/>
            <a:ext cx="495132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단점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460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461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462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463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464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465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466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467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  <p:sp>
        <p:nvSpPr>
          <p:cNvPr id="468" name="WWF"/>
          <p:cNvSpPr txBox="1"/>
          <p:nvPr/>
        </p:nvSpPr>
        <p:spPr>
          <a:xfrm>
            <a:off x="3748982" y="10240379"/>
            <a:ext cx="1105663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WWF</a:t>
            </a:r>
          </a:p>
        </p:txBody>
      </p:sp>
      <p:sp>
        <p:nvSpPr>
          <p:cNvPr id="469" name="그린피스"/>
          <p:cNvSpPr txBox="1"/>
          <p:nvPr/>
        </p:nvSpPr>
        <p:spPr>
          <a:xfrm>
            <a:off x="11403330" y="10240379"/>
            <a:ext cx="1577341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그린피스</a:t>
            </a:r>
          </a:p>
        </p:txBody>
      </p:sp>
      <p:sp>
        <p:nvSpPr>
          <p:cNvPr id="470" name="기후 프로젝트"/>
          <p:cNvSpPr txBox="1"/>
          <p:nvPr/>
        </p:nvSpPr>
        <p:spPr>
          <a:xfrm>
            <a:off x="18655120" y="10240379"/>
            <a:ext cx="2418970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기후 프로젝트</a:t>
            </a:r>
          </a:p>
        </p:txBody>
      </p:sp>
      <p:pic>
        <p:nvPicPr>
          <p:cNvPr id="471" name="스크린샷 2020-09-15 오후 9.26.30.png" descr="스크린샷 2020-09-15 오후 9.26.30.png"/>
          <p:cNvPicPr>
            <a:picLocks noChangeAspect="1"/>
          </p:cNvPicPr>
          <p:nvPr/>
        </p:nvPicPr>
        <p:blipFill>
          <a:blip r:embed="rId2">
            <a:extLst/>
          </a:blip>
          <a:srcRect l="7757" t="0" r="0" b="0"/>
          <a:stretch>
            <a:fillRect/>
          </a:stretch>
        </p:blipFill>
        <p:spPr>
          <a:xfrm>
            <a:off x="1826194" y="4034099"/>
            <a:ext cx="4813756" cy="533993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스크린샷 2020-09-15 오후 9.26.48.png" descr="스크린샷 2020-09-15 오후 9.26.4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07566" y="5384398"/>
            <a:ext cx="6368868" cy="1689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3" name="스크린샷 2020-09-15 오후 9.27.27.png" descr="스크린샷 2020-09-15 오후 9.27.2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341221" y="5061160"/>
            <a:ext cx="7046769" cy="2331061"/>
          </a:xfrm>
          <a:prstGeom prst="rect">
            <a:avLst/>
          </a:prstGeom>
          <a:ln w="12700">
            <a:miter lim="400000"/>
          </a:ln>
        </p:spPr>
      </p:pic>
      <p:sp>
        <p:nvSpPr>
          <p:cNvPr id="474" name="펀딩 시스템 : 포인트 사용"/>
          <p:cNvSpPr txBox="1"/>
          <p:nvPr/>
        </p:nvSpPr>
        <p:spPr>
          <a:xfrm>
            <a:off x="1344825" y="2161779"/>
            <a:ext cx="4082733" cy="468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just" defTabSz="457200">
              <a:spcBef>
                <a:spcPts val="1100"/>
              </a:spcBef>
              <a:defRPr sz="25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펀딩 시스템 : 포인트 사용</a:t>
            </a:r>
          </a:p>
        </p:txBody>
      </p:sp>
      <p:sp>
        <p:nvSpPr>
          <p:cNvPr id="475" name="컨텐츠 설정"/>
          <p:cNvSpPr txBox="1"/>
          <p:nvPr/>
        </p:nvSpPr>
        <p:spPr>
          <a:xfrm>
            <a:off x="1618661" y="718223"/>
            <a:ext cx="5286757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컨텐츠 설정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자본의 부재(조사 자체를 시작 안했음…)"/>
          <p:cNvSpPr txBox="1"/>
          <p:nvPr/>
        </p:nvSpPr>
        <p:spPr>
          <a:xfrm>
            <a:off x="10401041" y="-860654"/>
            <a:ext cx="358191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자본의 부재(조사 자체를 시작 안했음…)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478" name="단점"/>
          <p:cNvSpPr txBox="1"/>
          <p:nvPr/>
        </p:nvSpPr>
        <p:spPr>
          <a:xfrm>
            <a:off x="11433352" y="-1927069"/>
            <a:ext cx="495132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단점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479" name="장점"/>
          <p:cNvSpPr txBox="1"/>
          <p:nvPr/>
        </p:nvSpPr>
        <p:spPr>
          <a:xfrm>
            <a:off x="1642030" y="718223"/>
            <a:ext cx="2065021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장점</a:t>
            </a:r>
          </a:p>
        </p:txBody>
      </p:sp>
      <p:sp>
        <p:nvSpPr>
          <p:cNvPr id="480" name="환경을 위한…"/>
          <p:cNvSpPr txBox="1"/>
          <p:nvPr/>
        </p:nvSpPr>
        <p:spPr>
          <a:xfrm>
            <a:off x="5972816" y="6288341"/>
            <a:ext cx="2418970" cy="1139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환경을 위한 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노력의 시각화</a:t>
            </a:r>
          </a:p>
        </p:txBody>
      </p:sp>
      <p:sp>
        <p:nvSpPr>
          <p:cNvPr id="481" name="보상심리 서비스…"/>
          <p:cNvSpPr txBox="1"/>
          <p:nvPr/>
        </p:nvSpPr>
        <p:spPr>
          <a:xfrm>
            <a:off x="15631554" y="5989891"/>
            <a:ext cx="3260599" cy="1736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보상심리 서비스 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제공으로 인한 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지속적인 사용 유도</a:t>
            </a:r>
          </a:p>
        </p:txBody>
      </p:sp>
      <p:sp>
        <p:nvSpPr>
          <p:cNvPr id="482" name="일상속에서 다양하게…"/>
          <p:cNvSpPr txBox="1"/>
          <p:nvPr/>
        </p:nvSpPr>
        <p:spPr>
          <a:xfrm>
            <a:off x="10335509" y="5691441"/>
            <a:ext cx="3626359" cy="2333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일상속에서 다양하게 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발생하는 쓰레기의 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분리배출법을 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쉽고 빠르게 접함</a:t>
            </a:r>
          </a:p>
        </p:txBody>
      </p:sp>
      <p:sp>
        <p:nvSpPr>
          <p:cNvPr id="483" name="원"/>
          <p:cNvSpPr/>
          <p:nvPr/>
        </p:nvSpPr>
        <p:spPr>
          <a:xfrm>
            <a:off x="4354076" y="4029775"/>
            <a:ext cx="5656450" cy="5656450"/>
          </a:xfrm>
          <a:prstGeom prst="ellipse">
            <a:avLst/>
          </a:prstGeom>
          <a:ln w="254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4" name="원"/>
          <p:cNvSpPr/>
          <p:nvPr/>
        </p:nvSpPr>
        <p:spPr>
          <a:xfrm>
            <a:off x="9320464" y="4029775"/>
            <a:ext cx="5656450" cy="5656450"/>
          </a:xfrm>
          <a:prstGeom prst="ellipse">
            <a:avLst/>
          </a:prstGeom>
          <a:ln w="254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5" name="원"/>
          <p:cNvSpPr/>
          <p:nvPr/>
        </p:nvSpPr>
        <p:spPr>
          <a:xfrm>
            <a:off x="14373474" y="4029775"/>
            <a:ext cx="5656450" cy="5656450"/>
          </a:xfrm>
          <a:prstGeom prst="ellipse">
            <a:avLst/>
          </a:prstGeom>
          <a:ln w="254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6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487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488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489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490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491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492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493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자본의 부재(조사 자체를 시작 안했음…)"/>
          <p:cNvSpPr txBox="1"/>
          <p:nvPr/>
        </p:nvSpPr>
        <p:spPr>
          <a:xfrm>
            <a:off x="10401041" y="-860654"/>
            <a:ext cx="358191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자본의 부재(조사 자체를 시작 안했음…)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496" name="단점"/>
          <p:cNvSpPr txBox="1"/>
          <p:nvPr/>
        </p:nvSpPr>
        <p:spPr>
          <a:xfrm>
            <a:off x="11433352" y="-1927069"/>
            <a:ext cx="495132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단점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497" name="단점"/>
          <p:cNvSpPr txBox="1"/>
          <p:nvPr/>
        </p:nvSpPr>
        <p:spPr>
          <a:xfrm>
            <a:off x="1642030" y="718223"/>
            <a:ext cx="2065021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단점</a:t>
            </a:r>
          </a:p>
        </p:txBody>
      </p:sp>
      <p:sp>
        <p:nvSpPr>
          <p:cNvPr id="498" name="챌린지 상황 지도의…"/>
          <p:cNvSpPr txBox="1"/>
          <p:nvPr/>
        </p:nvSpPr>
        <p:spPr>
          <a:xfrm>
            <a:off x="15330798" y="5989891"/>
            <a:ext cx="3741802" cy="1736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챌린지 상황 지도의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완성도를 높이려면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사용자가 많아야 한다.</a:t>
            </a:r>
          </a:p>
        </p:txBody>
      </p:sp>
      <p:sp>
        <p:nvSpPr>
          <p:cNvPr id="499" name="분리배출법에 대한…"/>
          <p:cNvSpPr txBox="1"/>
          <p:nvPr/>
        </p:nvSpPr>
        <p:spPr>
          <a:xfrm>
            <a:off x="5537591" y="5989891"/>
            <a:ext cx="3376042" cy="1736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분리배출법에 대한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정보를 지속적으로</a:t>
            </a:r>
          </a:p>
          <a:p>
            <a:pPr defTabSz="457200">
              <a:lnSpc>
                <a:spcPts val="59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업데이트, 제공 필요</a:t>
            </a:r>
          </a:p>
        </p:txBody>
      </p:sp>
      <p:sp>
        <p:nvSpPr>
          <p:cNvPr id="500" name="원"/>
          <p:cNvSpPr/>
          <p:nvPr/>
        </p:nvSpPr>
        <p:spPr>
          <a:xfrm>
            <a:off x="4354076" y="4029775"/>
            <a:ext cx="5656450" cy="5656450"/>
          </a:xfrm>
          <a:prstGeom prst="ellipse">
            <a:avLst/>
          </a:prstGeom>
          <a:ln w="254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1" name="원"/>
          <p:cNvSpPr/>
          <p:nvPr/>
        </p:nvSpPr>
        <p:spPr>
          <a:xfrm>
            <a:off x="14373474" y="4029775"/>
            <a:ext cx="5656450" cy="5656450"/>
          </a:xfrm>
          <a:prstGeom prst="ellipse">
            <a:avLst/>
          </a:prstGeom>
          <a:ln w="254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2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503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504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505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506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507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508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509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퍼소나…"/>
          <p:cNvSpPr txBox="1"/>
          <p:nvPr/>
        </p:nvSpPr>
        <p:spPr>
          <a:xfrm>
            <a:off x="2977935" y="-2028062"/>
            <a:ext cx="18139448" cy="17592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퍼소나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marL="457200" indent="-317500" algn="l" defTabSz="457200">
              <a:lnSpc>
                <a:spcPts val="4300"/>
              </a:lnSpc>
              <a:buClr>
                <a:srgbClr val="000000"/>
              </a:buClr>
              <a:buSzPct val="100000"/>
              <a:buFont typeface="Arial"/>
              <a:buAutoNum type="arabicPeriod" startAt="1"/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20대 / 대학생 / 남성 / 자취생 / 코로나로인한 테이크아웃 쓰레기 발생 / 분리배출 정보 부족 / 환경을 위해 노력을 해보고 싶지만 시작 자체가 귀찮고 힘들다 / 이왕 하는거 즐겁게 노력 하고 싶음 </a:t>
            </a:r>
            <a:br>
              <a:rPr sz="1466"/>
            </a:br>
            <a:endParaRPr sz="1466"/>
          </a:p>
          <a:p>
            <a:pPr marL="457200" indent="-317500" algn="l" defTabSz="457200">
              <a:lnSpc>
                <a:spcPts val="4300"/>
              </a:lnSpc>
              <a:buClr>
                <a:srgbClr val="000000"/>
              </a:buClr>
              <a:buSzPct val="100000"/>
              <a:buFont typeface="Arial"/>
              <a:buAutoNum type="arabicPeriod" startAt="1"/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30대 / 직장인 / 여성 / 자취생 / 환경을 위한 텀블러 사용, 분리배출 등을 열심히 하지만 나 혼자 하는 것 같다라 생각 / 분리배출뿐만 아니라 환경을 위한 캠페인에 참여하고 싶지만 시간이 없다(정보성의 부족)</a:t>
            </a:r>
            <a:br>
              <a:rPr sz="1466"/>
            </a:br>
            <a:endParaRPr sz="1466"/>
          </a:p>
        </p:txBody>
      </p:sp>
      <p:sp>
        <p:nvSpPr>
          <p:cNvPr id="512" name="퍼소나"/>
          <p:cNvSpPr txBox="1"/>
          <p:nvPr/>
        </p:nvSpPr>
        <p:spPr>
          <a:xfrm>
            <a:off x="1427691" y="718223"/>
            <a:ext cx="3040381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513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514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515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516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517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518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519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520" name="하루하루 증가하는 테이크아웃 쓰레기…"/>
          <p:cNvSpPr txBox="1"/>
          <p:nvPr/>
        </p:nvSpPr>
        <p:spPr>
          <a:xfrm>
            <a:off x="1486102" y="5750850"/>
            <a:ext cx="10249282" cy="1736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하루하루 증가하는 테이크아웃 쓰레기 </a:t>
            </a:r>
          </a:p>
          <a:p>
            <a:pPr algn="l" defTabSz="457200"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분리배출 정보 부족 </a:t>
            </a:r>
          </a:p>
          <a:p>
            <a:pPr algn="l" defTabSz="457200"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환경을 위해 노력을 해보고 싶지만 시작 자체가 귀찮고 힘들다 </a:t>
            </a:r>
          </a:p>
        </p:txBody>
      </p:sp>
      <p:sp>
        <p:nvSpPr>
          <p:cNvPr id="521" name="20대 / 대학생 / 남성 / 자취생"/>
          <p:cNvSpPr txBox="1"/>
          <p:nvPr/>
        </p:nvSpPr>
        <p:spPr>
          <a:xfrm>
            <a:off x="1597985" y="3318900"/>
            <a:ext cx="8453121" cy="836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50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20대 / 대학생 / 남성 / 자취생 </a:t>
            </a:r>
          </a:p>
        </p:txBody>
      </p:sp>
      <p:sp>
        <p:nvSpPr>
          <p:cNvPr id="522" name="일상에서 쉽게 시작할 수 있는 환경 보호 노력 시작하고 싶다."/>
          <p:cNvSpPr txBox="1"/>
          <p:nvPr/>
        </p:nvSpPr>
        <p:spPr>
          <a:xfrm>
            <a:off x="1589781" y="10795950"/>
            <a:ext cx="9998965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일상에서 쉽게 시작할 수 있는 환경 보호 노력 시작하고 싶다.</a:t>
            </a:r>
          </a:p>
        </p:txBody>
      </p:sp>
      <p:sp>
        <p:nvSpPr>
          <p:cNvPr id="523" name="이왕 하는거 즐겁게 노력 하고 싶음"/>
          <p:cNvSpPr txBox="1"/>
          <p:nvPr/>
        </p:nvSpPr>
        <p:spPr>
          <a:xfrm>
            <a:off x="1574113" y="8715118"/>
            <a:ext cx="5895595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이왕 하는거 즐겁게 노력 하고 싶음 </a:t>
            </a:r>
          </a:p>
        </p:txBody>
      </p:sp>
      <p:sp>
        <p:nvSpPr>
          <p:cNvPr id="524" name="니즈 :"/>
          <p:cNvSpPr txBox="1"/>
          <p:nvPr/>
        </p:nvSpPr>
        <p:spPr>
          <a:xfrm>
            <a:off x="1583971" y="7969366"/>
            <a:ext cx="1181482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니즈 : </a:t>
            </a:r>
          </a:p>
        </p:txBody>
      </p:sp>
      <p:sp>
        <p:nvSpPr>
          <p:cNvPr id="525" name="목표 :"/>
          <p:cNvSpPr txBox="1"/>
          <p:nvPr/>
        </p:nvSpPr>
        <p:spPr>
          <a:xfrm>
            <a:off x="1583971" y="10020836"/>
            <a:ext cx="1181482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목표 : </a:t>
            </a:r>
          </a:p>
        </p:txBody>
      </p:sp>
      <p:sp>
        <p:nvSpPr>
          <p:cNvPr id="526" name="서비스 이용 포인트 :"/>
          <p:cNvSpPr txBox="1"/>
          <p:nvPr/>
        </p:nvSpPr>
        <p:spPr>
          <a:xfrm>
            <a:off x="1583971" y="4894034"/>
            <a:ext cx="3596260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서비스 이용 포인트 : </a:t>
            </a:r>
          </a:p>
        </p:txBody>
      </p:sp>
      <p:sp>
        <p:nvSpPr>
          <p:cNvPr id="527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퍼소나 2"/>
          <p:cNvSpPr txBox="1"/>
          <p:nvPr/>
        </p:nvSpPr>
        <p:spPr>
          <a:xfrm>
            <a:off x="1402170" y="718223"/>
            <a:ext cx="3959861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퍼소나 2</a:t>
            </a:r>
          </a:p>
        </p:txBody>
      </p:sp>
      <p:sp>
        <p:nvSpPr>
          <p:cNvPr id="530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531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532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533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534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535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536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537" name="항상 텀블러 사용, 빨대 미사용등 환경을 위하여 노력하지만 나 혼자만 하는 것 같다는 생각…"/>
          <p:cNvSpPr txBox="1"/>
          <p:nvPr/>
        </p:nvSpPr>
        <p:spPr>
          <a:xfrm>
            <a:off x="1486102" y="5914918"/>
            <a:ext cx="14828521" cy="1736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 defTabSz="457200"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항상 텀블러 사용, 빨대 미사용등 환경을 위하여 노력하지만 나 혼자만 하는 것 같다는 생각</a:t>
            </a:r>
          </a:p>
          <a:p>
            <a:pPr algn="l" defTabSz="457200"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환경을 위한 캠페인 참여 등의 활동을 하고 싶지만 시간과 정보가 없다. </a:t>
            </a:r>
          </a:p>
        </p:txBody>
      </p:sp>
      <p:sp>
        <p:nvSpPr>
          <p:cNvPr id="538" name="30대 / 직장인 / 여성 / 자취생"/>
          <p:cNvSpPr txBox="1"/>
          <p:nvPr/>
        </p:nvSpPr>
        <p:spPr>
          <a:xfrm>
            <a:off x="1597985" y="3318900"/>
            <a:ext cx="8453121" cy="836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50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30대 / 직장인 / 여성 / 자취생 </a:t>
            </a:r>
          </a:p>
        </p:txBody>
      </p:sp>
      <p:sp>
        <p:nvSpPr>
          <p:cNvPr id="539" name="환경보호에 지속적인 동기부여를 받고 싶다."/>
          <p:cNvSpPr txBox="1"/>
          <p:nvPr/>
        </p:nvSpPr>
        <p:spPr>
          <a:xfrm>
            <a:off x="1589781" y="10608647"/>
            <a:ext cx="7253860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환경보호에 지속적인 동기부여를 받고 싶다.</a:t>
            </a:r>
          </a:p>
        </p:txBody>
      </p:sp>
      <p:sp>
        <p:nvSpPr>
          <p:cNvPr id="540" name="노력의 보상뿐만 아니라 노력의 결과를 알고 싶다."/>
          <p:cNvSpPr txBox="1"/>
          <p:nvPr/>
        </p:nvSpPr>
        <p:spPr>
          <a:xfrm>
            <a:off x="1574113" y="8527814"/>
            <a:ext cx="8205598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노력의 보상뿐만 아니라 노력의 결과를 알고 싶다.</a:t>
            </a:r>
          </a:p>
        </p:txBody>
      </p:sp>
      <p:sp>
        <p:nvSpPr>
          <p:cNvPr id="541" name="니즈"/>
          <p:cNvSpPr txBox="1"/>
          <p:nvPr/>
        </p:nvSpPr>
        <p:spPr>
          <a:xfrm>
            <a:off x="1583971" y="7782062"/>
            <a:ext cx="955930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니즈 </a:t>
            </a:r>
          </a:p>
        </p:txBody>
      </p:sp>
      <p:sp>
        <p:nvSpPr>
          <p:cNvPr id="542" name="목표"/>
          <p:cNvSpPr txBox="1"/>
          <p:nvPr/>
        </p:nvSpPr>
        <p:spPr>
          <a:xfrm>
            <a:off x="1583971" y="9833532"/>
            <a:ext cx="955930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목표 </a:t>
            </a:r>
          </a:p>
        </p:txBody>
      </p:sp>
      <p:sp>
        <p:nvSpPr>
          <p:cNvPr id="543" name="서비스 이용 포인트 :"/>
          <p:cNvSpPr txBox="1"/>
          <p:nvPr/>
        </p:nvSpPr>
        <p:spPr>
          <a:xfrm>
            <a:off x="1583971" y="4918401"/>
            <a:ext cx="3596260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서비스 이용 포인트 : </a:t>
            </a:r>
          </a:p>
        </p:txBody>
      </p:sp>
      <p:sp>
        <p:nvSpPr>
          <p:cNvPr id="544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문제인식…"/>
          <p:cNvSpPr txBox="1"/>
          <p:nvPr/>
        </p:nvSpPr>
        <p:spPr>
          <a:xfrm>
            <a:off x="3305206" y="4805747"/>
            <a:ext cx="3040381" cy="5185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spcBef>
                <a:spcPts val="1100"/>
              </a:spcBef>
              <a:defRPr sz="4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문제인식</a:t>
            </a:r>
          </a:p>
          <a:p>
            <a:pPr algn="l">
              <a:spcBef>
                <a:spcPts val="1100"/>
              </a:spcBef>
              <a:defRPr sz="4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주제선정</a:t>
            </a:r>
          </a:p>
          <a:p>
            <a:pPr algn="l">
              <a:spcBef>
                <a:spcPts val="1100"/>
              </a:spcBef>
              <a:defRPr sz="4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컨텐츠</a:t>
            </a:r>
          </a:p>
          <a:p>
            <a:pPr algn="l">
              <a:spcBef>
                <a:spcPts val="1100"/>
              </a:spcBef>
              <a:defRPr sz="4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장단점</a:t>
            </a:r>
          </a:p>
          <a:p>
            <a:pPr algn="l">
              <a:spcBef>
                <a:spcPts val="1100"/>
              </a:spcBef>
              <a:defRPr sz="4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퍼소나</a:t>
            </a:r>
          </a:p>
          <a:p>
            <a:pPr algn="l">
              <a:spcBef>
                <a:spcPts val="1100"/>
              </a:spcBef>
              <a:defRPr sz="4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메뉴트리</a:t>
            </a:r>
          </a:p>
          <a:p>
            <a:pPr algn="l">
              <a:spcBef>
                <a:spcPts val="1100"/>
              </a:spcBef>
              <a:defRPr sz="4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와이어프레임</a:t>
            </a:r>
          </a:p>
        </p:txBody>
      </p:sp>
      <p:sp>
        <p:nvSpPr>
          <p:cNvPr id="155" name="목차"/>
          <p:cNvSpPr txBox="1"/>
          <p:nvPr/>
        </p:nvSpPr>
        <p:spPr>
          <a:xfrm>
            <a:off x="1292843" y="718223"/>
            <a:ext cx="2065021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156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157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  <p:sp>
        <p:nvSpPr>
          <p:cNvPr id="158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159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160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161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162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163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547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548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549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550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551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552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553" name="메뉴트리"/>
          <p:cNvSpPr txBox="1"/>
          <p:nvPr/>
        </p:nvSpPr>
        <p:spPr>
          <a:xfrm>
            <a:off x="1410609" y="718223"/>
            <a:ext cx="4015741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554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  <p:pic>
        <p:nvPicPr>
          <p:cNvPr id="555" name="메뉴트리5차.pdf" descr="메뉴트리5차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85596" y="1479705"/>
            <a:ext cx="9923309" cy="107565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직사각형"/>
          <p:cNvSpPr/>
          <p:nvPr/>
        </p:nvSpPr>
        <p:spPr>
          <a:xfrm>
            <a:off x="-12134" y="-91006"/>
            <a:ext cx="24408267" cy="13898012"/>
          </a:xfrm>
          <a:prstGeom prst="rect">
            <a:avLst/>
          </a:prstGeom>
          <a:solidFill>
            <a:srgbClr val="E4E4E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8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559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560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561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562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563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564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565" name="와이어프레임"/>
          <p:cNvSpPr txBox="1"/>
          <p:nvPr/>
        </p:nvSpPr>
        <p:spPr>
          <a:xfrm>
            <a:off x="1460985" y="718223"/>
            <a:ext cx="5966461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566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  <p:pic>
        <p:nvPicPr>
          <p:cNvPr id="567" name="스크린샷 2020-09-19 오전 9.53.28.png" descr="스크린샷 2020-09-19 오전 9.53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07928" y="2049489"/>
            <a:ext cx="11438754" cy="10416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568" name="스크린샷 2020-09-19 오전 9.54.22.png" descr="스크린샷 2020-09-19 오전 9.54.2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27026" y="2159255"/>
            <a:ext cx="10866856" cy="101971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자본의 부재(조사 자체를 시작 안했음…)"/>
          <p:cNvSpPr txBox="1"/>
          <p:nvPr/>
        </p:nvSpPr>
        <p:spPr>
          <a:xfrm>
            <a:off x="10401041" y="-860654"/>
            <a:ext cx="358191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자본의 부재(조사 자체를 시작 안했음…)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571" name="단점"/>
          <p:cNvSpPr txBox="1"/>
          <p:nvPr/>
        </p:nvSpPr>
        <p:spPr>
          <a:xfrm>
            <a:off x="11433352" y="-1927069"/>
            <a:ext cx="495132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단점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572" name="Q&amp;A"/>
          <p:cNvSpPr txBox="1"/>
          <p:nvPr/>
        </p:nvSpPr>
        <p:spPr>
          <a:xfrm>
            <a:off x="11159490" y="5858793"/>
            <a:ext cx="2195069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11900"/>
              </a:lnSpc>
              <a:spcBef>
                <a:spcPts val="1100"/>
              </a:spcBef>
              <a:defRPr sz="8000">
                <a:solidFill>
                  <a:srgbClr val="000000"/>
                </a:solidFill>
                <a:latin typeface="S-Core Dream 2 ExtraLight"/>
                <a:ea typeface="S-Core Dream 2 ExtraLight"/>
                <a:cs typeface="S-Core Dream 2 ExtraLight"/>
                <a:sym typeface="S-Core Dream 2 ExtraLight"/>
              </a:defRPr>
            </a:lvl1pPr>
          </a:lstStyle>
          <a:p>
            <a:pPr/>
            <a:r>
              <a:t>Q&amp;A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자본의 부재(조사 자체를 시작 안했음…)"/>
          <p:cNvSpPr txBox="1"/>
          <p:nvPr/>
        </p:nvSpPr>
        <p:spPr>
          <a:xfrm>
            <a:off x="10401041" y="-860654"/>
            <a:ext cx="358191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자본의 부재(조사 자체를 시작 안했음…)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575" name="단점"/>
          <p:cNvSpPr txBox="1"/>
          <p:nvPr/>
        </p:nvSpPr>
        <p:spPr>
          <a:xfrm>
            <a:off x="11433352" y="-1927069"/>
            <a:ext cx="495132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단점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576" name="감사합니다."/>
          <p:cNvSpPr txBox="1"/>
          <p:nvPr/>
        </p:nvSpPr>
        <p:spPr>
          <a:xfrm>
            <a:off x="10514647" y="6439852"/>
            <a:ext cx="3354706" cy="836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8300"/>
              </a:lnSpc>
              <a:spcBef>
                <a:spcPts val="1100"/>
              </a:spcBef>
              <a:defRPr sz="50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감사합니다.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2019코로나"/>
          <p:cNvSpPr txBox="1"/>
          <p:nvPr/>
        </p:nvSpPr>
        <p:spPr>
          <a:xfrm>
            <a:off x="14572139" y="4076737"/>
            <a:ext cx="3665856" cy="836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8300"/>
              </a:lnSpc>
              <a:defRPr sz="50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2019코로나 </a:t>
            </a:r>
          </a:p>
        </p:txBody>
      </p:sp>
      <p:sp>
        <p:nvSpPr>
          <p:cNvPr id="166" name="문제인식"/>
          <p:cNvSpPr txBox="1"/>
          <p:nvPr/>
        </p:nvSpPr>
        <p:spPr>
          <a:xfrm>
            <a:off x="-2762454" y="-257037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167" name="주제선정"/>
          <p:cNvSpPr txBox="1"/>
          <p:nvPr/>
        </p:nvSpPr>
        <p:spPr>
          <a:xfrm>
            <a:off x="-2762454" y="-103193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168" name="기획의도"/>
          <p:cNvSpPr txBox="1"/>
          <p:nvPr/>
        </p:nvSpPr>
        <p:spPr>
          <a:xfrm>
            <a:off x="-2762454" y="506504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169" name="기능"/>
          <p:cNvSpPr txBox="1"/>
          <p:nvPr/>
        </p:nvSpPr>
        <p:spPr>
          <a:xfrm>
            <a:off x="-2762454" y="2044943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170" name="장단점"/>
          <p:cNvSpPr txBox="1"/>
          <p:nvPr/>
        </p:nvSpPr>
        <p:spPr>
          <a:xfrm>
            <a:off x="-2762454" y="3583382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171" name="퍼소나"/>
          <p:cNvSpPr txBox="1"/>
          <p:nvPr/>
        </p:nvSpPr>
        <p:spPr>
          <a:xfrm>
            <a:off x="-2762454" y="5121822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172" name="메뉴트리"/>
          <p:cNvSpPr txBox="1"/>
          <p:nvPr/>
        </p:nvSpPr>
        <p:spPr>
          <a:xfrm>
            <a:off x="-2762454" y="6660261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173" name="와이어프레임"/>
          <p:cNvSpPr txBox="1"/>
          <p:nvPr/>
        </p:nvSpPr>
        <p:spPr>
          <a:xfrm>
            <a:off x="-2762454" y="8198700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FFFFFF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174" name="과정"/>
          <p:cNvSpPr txBox="1"/>
          <p:nvPr/>
        </p:nvSpPr>
        <p:spPr>
          <a:xfrm>
            <a:off x="-2762454" y="-4108814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과정</a:t>
            </a:r>
          </a:p>
        </p:txBody>
      </p:sp>
      <p:sp>
        <p:nvSpPr>
          <p:cNvPr id="175" name="선"/>
          <p:cNvSpPr/>
          <p:nvPr/>
        </p:nvSpPr>
        <p:spPr>
          <a:xfrm flipV="1">
            <a:off x="26076944" y="695019"/>
            <a:ext cx="1" cy="1232596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6" name="직사각형"/>
          <p:cNvSpPr/>
          <p:nvPr/>
        </p:nvSpPr>
        <p:spPr>
          <a:xfrm>
            <a:off x="-3960189" y="2821657"/>
            <a:ext cx="644114" cy="3804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7" name="원"/>
          <p:cNvSpPr/>
          <p:nvPr/>
        </p:nvSpPr>
        <p:spPr>
          <a:xfrm>
            <a:off x="-4052326" y="612185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8" name="원"/>
          <p:cNvSpPr/>
          <p:nvPr/>
        </p:nvSpPr>
        <p:spPr>
          <a:xfrm>
            <a:off x="-4052326" y="2150624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9" name="원"/>
          <p:cNvSpPr/>
          <p:nvPr/>
        </p:nvSpPr>
        <p:spPr>
          <a:xfrm>
            <a:off x="-4052326" y="3689064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0" name="원"/>
          <p:cNvSpPr/>
          <p:nvPr/>
        </p:nvSpPr>
        <p:spPr>
          <a:xfrm>
            <a:off x="-4052326" y="5227503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1" name="원"/>
          <p:cNvSpPr/>
          <p:nvPr/>
        </p:nvSpPr>
        <p:spPr>
          <a:xfrm>
            <a:off x="-4052326" y="6765942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2" name="원"/>
          <p:cNvSpPr/>
          <p:nvPr/>
        </p:nvSpPr>
        <p:spPr>
          <a:xfrm>
            <a:off x="-4052326" y="8304381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3" name="원"/>
          <p:cNvSpPr/>
          <p:nvPr/>
        </p:nvSpPr>
        <p:spPr>
          <a:xfrm>
            <a:off x="-4052326" y="9842820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4" name="원"/>
          <p:cNvSpPr/>
          <p:nvPr/>
        </p:nvSpPr>
        <p:spPr>
          <a:xfrm>
            <a:off x="-4052326" y="11381260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5" name="원"/>
          <p:cNvSpPr/>
          <p:nvPr/>
        </p:nvSpPr>
        <p:spPr>
          <a:xfrm>
            <a:off x="-4052326" y="12919698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6" name="원"/>
          <p:cNvSpPr/>
          <p:nvPr/>
        </p:nvSpPr>
        <p:spPr>
          <a:xfrm>
            <a:off x="25984886" y="612185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7" name="코로나로 인해 여러 뉴스기사로 접하는…"/>
          <p:cNvSpPr txBox="1"/>
          <p:nvPr/>
        </p:nvSpPr>
        <p:spPr>
          <a:xfrm>
            <a:off x="14572138" y="5307685"/>
            <a:ext cx="6517006" cy="1736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2 ExtraLight"/>
                <a:ea typeface="S-Core Dream 2 ExtraLight"/>
                <a:cs typeface="S-Core Dream 2 ExtraLight"/>
                <a:sym typeface="S-Core Dream 2 ExtraLight"/>
              </a:defRPr>
            </a:pPr>
            <a:r>
              <a:t>코로나로 인해 여러 뉴스기사로 접하는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2 ExtraLight"/>
                <a:ea typeface="S-Core Dream 2 ExtraLight"/>
                <a:cs typeface="S-Core Dream 2 ExtraLight"/>
                <a:sym typeface="S-Core Dream 2 ExtraLight"/>
              </a:defRPr>
            </a:pPr>
            <a:r>
              <a:t>테이크아웃 쓰레기 증가와 무분별한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2 ExtraLight"/>
                <a:ea typeface="S-Core Dream 2 ExtraLight"/>
                <a:cs typeface="S-Core Dream 2 ExtraLight"/>
                <a:sym typeface="S-Core Dream 2 ExtraLight"/>
              </a:defRPr>
            </a:pPr>
            <a:r>
              <a:t>쓰레기 배출에 심각성을 느꼈습니다.</a:t>
            </a:r>
          </a:p>
        </p:txBody>
      </p:sp>
      <p:sp>
        <p:nvSpPr>
          <p:cNvPr id="188" name="주제선정"/>
          <p:cNvSpPr txBox="1"/>
          <p:nvPr/>
        </p:nvSpPr>
        <p:spPr>
          <a:xfrm>
            <a:off x="-975360" y="-103193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  <p:pic>
        <p:nvPicPr>
          <p:cNvPr id="189" name="다운로드.jpeg" descr="다운로드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7560" y="4176829"/>
            <a:ext cx="9547196" cy="5362342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문제인식"/>
          <p:cNvSpPr txBox="1"/>
          <p:nvPr/>
        </p:nvSpPr>
        <p:spPr>
          <a:xfrm>
            <a:off x="1410609" y="737715"/>
            <a:ext cx="4015741" cy="1264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191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192" name="기능"/>
          <p:cNvSpPr txBox="1"/>
          <p:nvPr/>
        </p:nvSpPr>
        <p:spPr>
          <a:xfrm>
            <a:off x="9987828" y="12814018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193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194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195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196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197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198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문제인식"/>
          <p:cNvSpPr txBox="1"/>
          <p:nvPr/>
        </p:nvSpPr>
        <p:spPr>
          <a:xfrm>
            <a:off x="-2762454" y="-257037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201" name="주제선정"/>
          <p:cNvSpPr txBox="1"/>
          <p:nvPr/>
        </p:nvSpPr>
        <p:spPr>
          <a:xfrm>
            <a:off x="-2762454" y="-103193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202" name="기획의도"/>
          <p:cNvSpPr txBox="1"/>
          <p:nvPr/>
        </p:nvSpPr>
        <p:spPr>
          <a:xfrm>
            <a:off x="-2762454" y="506504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203" name="기능"/>
          <p:cNvSpPr txBox="1"/>
          <p:nvPr/>
        </p:nvSpPr>
        <p:spPr>
          <a:xfrm>
            <a:off x="-2762454" y="2044943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204" name="장단점"/>
          <p:cNvSpPr txBox="1"/>
          <p:nvPr/>
        </p:nvSpPr>
        <p:spPr>
          <a:xfrm>
            <a:off x="-2762454" y="3583382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205" name="퍼소나"/>
          <p:cNvSpPr txBox="1"/>
          <p:nvPr/>
        </p:nvSpPr>
        <p:spPr>
          <a:xfrm>
            <a:off x="-2762454" y="5121822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206" name="메뉴트리"/>
          <p:cNvSpPr txBox="1"/>
          <p:nvPr/>
        </p:nvSpPr>
        <p:spPr>
          <a:xfrm>
            <a:off x="-2762454" y="6660261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207" name="와이어프레임"/>
          <p:cNvSpPr txBox="1"/>
          <p:nvPr/>
        </p:nvSpPr>
        <p:spPr>
          <a:xfrm>
            <a:off x="-2762454" y="8198700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FFFFFF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208" name="과정"/>
          <p:cNvSpPr txBox="1"/>
          <p:nvPr/>
        </p:nvSpPr>
        <p:spPr>
          <a:xfrm>
            <a:off x="-2762454" y="-4108814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과정</a:t>
            </a:r>
          </a:p>
        </p:txBody>
      </p:sp>
      <p:sp>
        <p:nvSpPr>
          <p:cNvPr id="209" name="선"/>
          <p:cNvSpPr/>
          <p:nvPr/>
        </p:nvSpPr>
        <p:spPr>
          <a:xfrm flipV="1">
            <a:off x="26076944" y="695019"/>
            <a:ext cx="1" cy="1232596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0" name="직사각형"/>
          <p:cNvSpPr/>
          <p:nvPr/>
        </p:nvSpPr>
        <p:spPr>
          <a:xfrm>
            <a:off x="-3960189" y="2821657"/>
            <a:ext cx="644114" cy="3804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1" name="원"/>
          <p:cNvSpPr/>
          <p:nvPr/>
        </p:nvSpPr>
        <p:spPr>
          <a:xfrm>
            <a:off x="-4052326" y="612185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2" name="원"/>
          <p:cNvSpPr/>
          <p:nvPr/>
        </p:nvSpPr>
        <p:spPr>
          <a:xfrm>
            <a:off x="-4052326" y="2150624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3" name="원"/>
          <p:cNvSpPr/>
          <p:nvPr/>
        </p:nvSpPr>
        <p:spPr>
          <a:xfrm>
            <a:off x="-4052326" y="3689064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4" name="원"/>
          <p:cNvSpPr/>
          <p:nvPr/>
        </p:nvSpPr>
        <p:spPr>
          <a:xfrm>
            <a:off x="-4052326" y="5227503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5" name="원"/>
          <p:cNvSpPr/>
          <p:nvPr/>
        </p:nvSpPr>
        <p:spPr>
          <a:xfrm>
            <a:off x="-4052326" y="6765942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6" name="원"/>
          <p:cNvSpPr/>
          <p:nvPr/>
        </p:nvSpPr>
        <p:spPr>
          <a:xfrm>
            <a:off x="-4052326" y="8304381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7" name="원"/>
          <p:cNvSpPr/>
          <p:nvPr/>
        </p:nvSpPr>
        <p:spPr>
          <a:xfrm>
            <a:off x="-4052326" y="9842820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8" name="원"/>
          <p:cNvSpPr/>
          <p:nvPr/>
        </p:nvSpPr>
        <p:spPr>
          <a:xfrm>
            <a:off x="-4052326" y="11381260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9" name="원"/>
          <p:cNvSpPr/>
          <p:nvPr/>
        </p:nvSpPr>
        <p:spPr>
          <a:xfrm>
            <a:off x="-4052326" y="12919698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20" name="원"/>
          <p:cNvSpPr/>
          <p:nvPr/>
        </p:nvSpPr>
        <p:spPr>
          <a:xfrm>
            <a:off x="25984886" y="612185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21" name="주제선정"/>
          <p:cNvSpPr txBox="1"/>
          <p:nvPr/>
        </p:nvSpPr>
        <p:spPr>
          <a:xfrm>
            <a:off x="-975360" y="-103193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222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223" name="기능"/>
          <p:cNvSpPr txBox="1"/>
          <p:nvPr/>
        </p:nvSpPr>
        <p:spPr>
          <a:xfrm>
            <a:off x="9987828" y="12814018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224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225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226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227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228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229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230" name="수시로 바뀌는 환경 정보, 쓰레기 카테고리별 정보를…"/>
          <p:cNvSpPr txBox="1"/>
          <p:nvPr/>
        </p:nvSpPr>
        <p:spPr>
          <a:xfrm>
            <a:off x="8609334" y="-1743842"/>
            <a:ext cx="8681467" cy="1139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수시로 바뀌는 환경 정보, 쓰레기 카테고리별 정보를 </a:t>
            </a:r>
          </a:p>
          <a:p>
            <a:pPr defTabSz="457200"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일일이 찾고 실천하기에 번거롭다.</a:t>
            </a:r>
          </a:p>
        </p:txBody>
      </p:sp>
      <p:pic>
        <p:nvPicPr>
          <p:cNvPr id="231" name="스크린샷 2020-09-12 오후 2.46.29.png" descr="스크린샷 2020-09-12 오후 2.46.29.png"/>
          <p:cNvPicPr>
            <a:picLocks noChangeAspect="1"/>
          </p:cNvPicPr>
          <p:nvPr/>
        </p:nvPicPr>
        <p:blipFill>
          <a:blip r:embed="rId2">
            <a:extLst/>
          </a:blip>
          <a:srcRect l="1682" t="0" r="1682" b="0"/>
          <a:stretch>
            <a:fillRect/>
          </a:stretch>
        </p:blipFill>
        <p:spPr>
          <a:xfrm>
            <a:off x="3662658" y="3388544"/>
            <a:ext cx="7879087" cy="5140508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art_15997274616959_4e10d3.jpg" descr="art_15997274616959_4e10d3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020320" y="3388544"/>
            <a:ext cx="6813224" cy="8400331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문제인식"/>
          <p:cNvSpPr txBox="1"/>
          <p:nvPr/>
        </p:nvSpPr>
        <p:spPr>
          <a:xfrm>
            <a:off x="1410609" y="737715"/>
            <a:ext cx="4015741" cy="1264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문제인식</a:t>
            </a:r>
          </a:p>
        </p:txBody>
      </p:sp>
      <p:pic>
        <p:nvPicPr>
          <p:cNvPr id="234" name="XH_S797u6zSf3oV4uQ1gKoos7HKfH9xa2nTuz9pRwslOPwayciWSgLgJUdCQkLIPLGgbcKWjMk-w0wqDcKz024sR_MK3fSDsUSKz8P2nfRAbZ9TX7BVBUUfXsgUnegNKO7nzUV5I.png" descr="XH_S797u6zSf3oV4uQ1gKoos7HKfH9xa2nTuz9pRwslOPwayciWSgLgJUdCQkLIPLGgbcKWjMk-w0wqDcKz024sR_MK3fSDsUSKz8P2nfRAbZ9TX7BVBUUfXsgUnegNKO7nzUV5I.png"/>
          <p:cNvPicPr>
            <a:picLocks noChangeAspect="1"/>
          </p:cNvPicPr>
          <p:nvPr/>
        </p:nvPicPr>
        <p:blipFill>
          <a:blip r:embed="rId4">
            <a:extLst/>
          </a:blip>
          <a:srcRect l="0" t="7668" r="0" b="0"/>
          <a:stretch>
            <a:fillRect/>
          </a:stretch>
        </p:blipFill>
        <p:spPr>
          <a:xfrm>
            <a:off x="2550456" y="9508537"/>
            <a:ext cx="10650103" cy="19894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문제인식"/>
          <p:cNvSpPr txBox="1"/>
          <p:nvPr/>
        </p:nvSpPr>
        <p:spPr>
          <a:xfrm>
            <a:off x="-2762454" y="-257037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237" name="주제선정"/>
          <p:cNvSpPr txBox="1"/>
          <p:nvPr/>
        </p:nvSpPr>
        <p:spPr>
          <a:xfrm>
            <a:off x="-2762454" y="-103193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238" name="기획의도"/>
          <p:cNvSpPr txBox="1"/>
          <p:nvPr/>
        </p:nvSpPr>
        <p:spPr>
          <a:xfrm>
            <a:off x="-2762454" y="506504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239" name="기능"/>
          <p:cNvSpPr txBox="1"/>
          <p:nvPr/>
        </p:nvSpPr>
        <p:spPr>
          <a:xfrm>
            <a:off x="-2762454" y="2044943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240" name="장단점"/>
          <p:cNvSpPr txBox="1"/>
          <p:nvPr/>
        </p:nvSpPr>
        <p:spPr>
          <a:xfrm>
            <a:off x="-2762454" y="3583382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241" name="퍼소나"/>
          <p:cNvSpPr txBox="1"/>
          <p:nvPr/>
        </p:nvSpPr>
        <p:spPr>
          <a:xfrm>
            <a:off x="-2762454" y="5121822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242" name="메뉴트리"/>
          <p:cNvSpPr txBox="1"/>
          <p:nvPr/>
        </p:nvSpPr>
        <p:spPr>
          <a:xfrm>
            <a:off x="-2762454" y="6660261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243" name="와이어프레임"/>
          <p:cNvSpPr txBox="1"/>
          <p:nvPr/>
        </p:nvSpPr>
        <p:spPr>
          <a:xfrm>
            <a:off x="-2762454" y="8198700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FFFFFF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244" name="과정"/>
          <p:cNvSpPr txBox="1"/>
          <p:nvPr/>
        </p:nvSpPr>
        <p:spPr>
          <a:xfrm>
            <a:off x="-2762454" y="-4108814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과정</a:t>
            </a:r>
          </a:p>
        </p:txBody>
      </p:sp>
      <p:sp>
        <p:nvSpPr>
          <p:cNvPr id="245" name="선"/>
          <p:cNvSpPr/>
          <p:nvPr/>
        </p:nvSpPr>
        <p:spPr>
          <a:xfrm flipV="1">
            <a:off x="26076944" y="695019"/>
            <a:ext cx="1" cy="1232596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6" name="직사각형"/>
          <p:cNvSpPr/>
          <p:nvPr/>
        </p:nvSpPr>
        <p:spPr>
          <a:xfrm>
            <a:off x="-3960189" y="2821657"/>
            <a:ext cx="644114" cy="38049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7" name="원"/>
          <p:cNvSpPr/>
          <p:nvPr/>
        </p:nvSpPr>
        <p:spPr>
          <a:xfrm>
            <a:off x="-4052326" y="612185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8" name="원"/>
          <p:cNvSpPr/>
          <p:nvPr/>
        </p:nvSpPr>
        <p:spPr>
          <a:xfrm>
            <a:off x="-4052326" y="2150624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9" name="원"/>
          <p:cNvSpPr/>
          <p:nvPr/>
        </p:nvSpPr>
        <p:spPr>
          <a:xfrm>
            <a:off x="-4052326" y="3689064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0" name="원"/>
          <p:cNvSpPr/>
          <p:nvPr/>
        </p:nvSpPr>
        <p:spPr>
          <a:xfrm>
            <a:off x="-4052326" y="5227503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1" name="원"/>
          <p:cNvSpPr/>
          <p:nvPr/>
        </p:nvSpPr>
        <p:spPr>
          <a:xfrm>
            <a:off x="-4052326" y="6765942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2" name="원"/>
          <p:cNvSpPr/>
          <p:nvPr/>
        </p:nvSpPr>
        <p:spPr>
          <a:xfrm>
            <a:off x="-4052326" y="8304381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3" name="원"/>
          <p:cNvSpPr/>
          <p:nvPr/>
        </p:nvSpPr>
        <p:spPr>
          <a:xfrm>
            <a:off x="-4052326" y="9842820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4" name="원"/>
          <p:cNvSpPr/>
          <p:nvPr/>
        </p:nvSpPr>
        <p:spPr>
          <a:xfrm>
            <a:off x="-4052326" y="11381260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5" name="원"/>
          <p:cNvSpPr/>
          <p:nvPr/>
        </p:nvSpPr>
        <p:spPr>
          <a:xfrm>
            <a:off x="-4052326" y="12919698"/>
            <a:ext cx="184116" cy="1841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6" name="원"/>
          <p:cNvSpPr/>
          <p:nvPr/>
        </p:nvSpPr>
        <p:spPr>
          <a:xfrm>
            <a:off x="25984886" y="612185"/>
            <a:ext cx="184116" cy="184116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7" name="주제선정"/>
          <p:cNvSpPr txBox="1"/>
          <p:nvPr/>
        </p:nvSpPr>
        <p:spPr>
          <a:xfrm>
            <a:off x="-975360" y="-1031935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258" name="주제선정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259" name="기능"/>
          <p:cNvSpPr txBox="1"/>
          <p:nvPr/>
        </p:nvSpPr>
        <p:spPr>
          <a:xfrm>
            <a:off x="9987828" y="12814018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260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261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262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263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264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265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266" name="수시로 바뀌는 환경 정보, 쓰레기 카테고리별 정보를…"/>
          <p:cNvSpPr txBox="1"/>
          <p:nvPr/>
        </p:nvSpPr>
        <p:spPr>
          <a:xfrm>
            <a:off x="8609334" y="-1743842"/>
            <a:ext cx="8681467" cy="1139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수시로 바뀌는 환경 정보, 쓰레기 카테고리별 정보를 </a:t>
            </a:r>
          </a:p>
          <a:p>
            <a:pPr defTabSz="457200">
              <a:spcBef>
                <a:spcPts val="1100"/>
              </a:spcBef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일일이 찾고 실천하기에 번거롭다.</a:t>
            </a:r>
          </a:p>
        </p:txBody>
      </p:sp>
      <p:sp>
        <p:nvSpPr>
          <p:cNvPr id="267" name="주제선정"/>
          <p:cNvSpPr txBox="1"/>
          <p:nvPr/>
        </p:nvSpPr>
        <p:spPr>
          <a:xfrm>
            <a:off x="1410609" y="737715"/>
            <a:ext cx="4015741" cy="1264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268" name="일상속 발생하는 분리배출 쓰레기를…"/>
          <p:cNvSpPr txBox="1"/>
          <p:nvPr/>
        </p:nvSpPr>
        <p:spPr>
          <a:xfrm>
            <a:off x="6799262" y="5989002"/>
            <a:ext cx="10785476" cy="173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8300"/>
              </a:lnSpc>
              <a:spcBef>
                <a:spcPts val="1100"/>
              </a:spcBef>
              <a:defRPr sz="5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일상속 발생하는 분리배출 쓰레기를 </a:t>
            </a:r>
          </a:p>
          <a:p>
            <a:pPr defTabSz="457200">
              <a:lnSpc>
                <a:spcPts val="8300"/>
              </a:lnSpc>
              <a:spcBef>
                <a:spcPts val="1100"/>
              </a:spcBef>
              <a:defRPr sz="5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쉽게 해결하기 위한 환경 어플리케이션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단점"/>
          <p:cNvSpPr txBox="1"/>
          <p:nvPr/>
        </p:nvSpPr>
        <p:spPr>
          <a:xfrm>
            <a:off x="11433352" y="-1927069"/>
            <a:ext cx="495132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단점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271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272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273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274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275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276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277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278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  <p:sp>
        <p:nvSpPr>
          <p:cNvPr id="279" name="주제선정"/>
          <p:cNvSpPr txBox="1"/>
          <p:nvPr/>
        </p:nvSpPr>
        <p:spPr>
          <a:xfrm>
            <a:off x="1651552" y="737715"/>
            <a:ext cx="4015741" cy="1264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주제선정</a:t>
            </a:r>
          </a:p>
        </p:txBody>
      </p:sp>
      <p:pic>
        <p:nvPicPr>
          <p:cNvPr id="280" name="스크린샷 2020-09-15 오후 9.32.56.png" descr="스크린샷 2020-09-15 오후 9.32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79354" y="3499469"/>
            <a:ext cx="4762200" cy="7075269"/>
          </a:xfrm>
          <a:prstGeom prst="rect">
            <a:avLst/>
          </a:prstGeom>
          <a:ln w="12700">
            <a:miter lim="400000"/>
          </a:ln>
        </p:spPr>
      </p:pic>
      <p:pic>
        <p:nvPicPr>
          <p:cNvPr id="281" name="스크린샷 2020-09-15 오후 9.33.01.png" descr="스크린샷 2020-09-15 오후 9.33.01.png"/>
          <p:cNvPicPr>
            <a:picLocks noChangeAspect="1"/>
          </p:cNvPicPr>
          <p:nvPr/>
        </p:nvPicPr>
        <p:blipFill>
          <a:blip r:embed="rId3">
            <a:extLst/>
          </a:blip>
          <a:srcRect l="0" t="0" r="2411" b="0"/>
          <a:stretch>
            <a:fillRect/>
          </a:stretch>
        </p:blipFill>
        <p:spPr>
          <a:xfrm>
            <a:off x="14695690" y="3408367"/>
            <a:ext cx="5143047" cy="7371150"/>
          </a:xfrm>
          <a:prstGeom prst="rect">
            <a:avLst/>
          </a:prstGeom>
          <a:ln w="12700">
            <a:miter lim="400000"/>
          </a:ln>
        </p:spPr>
      </p:pic>
      <p:sp>
        <p:nvSpPr>
          <p:cNvPr id="282" name="빅워크…"/>
          <p:cNvSpPr txBox="1"/>
          <p:nvPr/>
        </p:nvSpPr>
        <p:spPr>
          <a:xfrm>
            <a:off x="16700453" y="11149330"/>
            <a:ext cx="1724026" cy="9996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defRPr sz="3000">
                <a:solidFill>
                  <a:srgbClr val="22222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빅워크</a:t>
            </a:r>
          </a:p>
          <a:p>
            <a:pPr defTabSz="457200">
              <a:defRPr sz="3000">
                <a:solidFill>
                  <a:srgbClr val="22222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(bigwalk)</a:t>
            </a:r>
          </a:p>
        </p:txBody>
      </p:sp>
      <p:sp>
        <p:nvSpPr>
          <p:cNvPr id="283" name="포레스트:스테이 포커스드…"/>
          <p:cNvSpPr txBox="1"/>
          <p:nvPr/>
        </p:nvSpPr>
        <p:spPr>
          <a:xfrm>
            <a:off x="4886857" y="11149330"/>
            <a:ext cx="4363213" cy="9996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000">
                <a:solidFill>
                  <a:srgbClr val="22222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포레스트:스테이 포커스드</a:t>
            </a:r>
          </a:p>
          <a:p>
            <a:pPr defTabSz="457200">
              <a:defRPr sz="3000">
                <a:solidFill>
                  <a:srgbClr val="22222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(Forest: Stay focused)</a:t>
            </a:r>
          </a:p>
        </p:txBody>
      </p:sp>
      <p:sp>
        <p:nvSpPr>
          <p:cNvPr id="284" name="시장 조사"/>
          <p:cNvSpPr txBox="1"/>
          <p:nvPr/>
        </p:nvSpPr>
        <p:spPr>
          <a:xfrm>
            <a:off x="1798150" y="2382459"/>
            <a:ext cx="1687450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시장 조사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단점"/>
          <p:cNvSpPr txBox="1"/>
          <p:nvPr/>
        </p:nvSpPr>
        <p:spPr>
          <a:xfrm>
            <a:off x="11433352" y="-1927069"/>
            <a:ext cx="495132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300"/>
              </a:lnSpc>
              <a:defRPr sz="17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단점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287" name="기획의도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288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289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290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291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292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293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294" name="컨텐츠"/>
          <p:cNvSpPr txBox="1"/>
          <p:nvPr/>
        </p:nvSpPr>
        <p:spPr>
          <a:xfrm>
            <a:off x="9865908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컨텐츠</a:t>
            </a:r>
          </a:p>
        </p:txBody>
      </p:sp>
      <p:sp>
        <p:nvSpPr>
          <p:cNvPr id="295" name="최근 환경과 생활 습관 개선 등에 관심이 늘면서 다운로드 수도 증가.…"/>
          <p:cNvSpPr txBox="1"/>
          <p:nvPr/>
        </p:nvSpPr>
        <p:spPr>
          <a:xfrm>
            <a:off x="4740148" y="6138672"/>
            <a:ext cx="14903705" cy="1438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spcBef>
                <a:spcPts val="1100"/>
              </a:spcBef>
              <a:defRPr sz="4000">
                <a:solidFill>
                  <a:srgbClr val="22222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최근 환경과 생활 습관 개선 등에 관심이 늘면서 다운로드 수도 증가.</a:t>
            </a:r>
          </a:p>
          <a:p>
            <a:pPr defTabSz="457200">
              <a:spcBef>
                <a:spcPts val="1100"/>
              </a:spcBef>
              <a:defRPr sz="4000">
                <a:solidFill>
                  <a:srgbClr val="22222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 다운로드 빅워크(50만건), 포레스트 100만건을 돌파</a:t>
            </a:r>
          </a:p>
        </p:txBody>
      </p:sp>
      <p:sp>
        <p:nvSpPr>
          <p:cNvPr id="296" name="주제선정"/>
          <p:cNvSpPr txBox="1"/>
          <p:nvPr/>
        </p:nvSpPr>
        <p:spPr>
          <a:xfrm>
            <a:off x="1548389" y="737715"/>
            <a:ext cx="4015741" cy="1264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주제선정</a:t>
            </a:r>
          </a:p>
        </p:txBody>
      </p:sp>
      <p:sp>
        <p:nvSpPr>
          <p:cNvPr id="297" name="시장 조사"/>
          <p:cNvSpPr txBox="1"/>
          <p:nvPr/>
        </p:nvSpPr>
        <p:spPr>
          <a:xfrm>
            <a:off x="1798150" y="2382459"/>
            <a:ext cx="1687450" cy="542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3000">
                <a:solidFill>
                  <a:srgbClr val="000000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lvl1pPr>
          </a:lstStyle>
          <a:p>
            <a:pPr/>
            <a:r>
              <a:t>시장 조사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모서리가 둥근 직사각형"/>
          <p:cNvSpPr/>
          <p:nvPr/>
        </p:nvSpPr>
        <p:spPr>
          <a:xfrm>
            <a:off x="-1307683" y="2654862"/>
            <a:ext cx="27117970" cy="4764664"/>
          </a:xfrm>
          <a:prstGeom prst="roundRect">
            <a:avLst>
              <a:gd name="adj" fmla="val 15205"/>
            </a:avLst>
          </a:prstGeom>
          <a:solidFill>
            <a:schemeClr val="accent3">
              <a:hueOff val="362282"/>
              <a:satOff val="31803"/>
              <a:lumOff val="-18242"/>
              <a:alpha val="8109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0" name="코로나로 인한 집콕시대,  배달과 테이크아웃으로 인한…"/>
          <p:cNvSpPr txBox="1"/>
          <p:nvPr/>
        </p:nvSpPr>
        <p:spPr>
          <a:xfrm>
            <a:off x="6677188" y="3870635"/>
            <a:ext cx="9187435" cy="2333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FFFFFF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코로나로 인한 집콕시대,  배달과 테이크아웃으로 인한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FFFFFF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일상속 많은 쓰레기들이 발생,  무분별 배출되고 있다.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FFFFFF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마스크를 비롯한 많은 분리배출쓰레기 올바른 배출법에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FFFFFF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대한 사람들의 무지를 해결하고자 한다.</a:t>
            </a:r>
          </a:p>
        </p:txBody>
      </p:sp>
      <p:sp>
        <p:nvSpPr>
          <p:cNvPr id="301" name="환경에 관심이 많은 사람들, 분리배출과 분리수거를 비롯한…"/>
          <p:cNvSpPr txBox="1"/>
          <p:nvPr/>
        </p:nvSpPr>
        <p:spPr>
          <a:xfrm>
            <a:off x="6664838" y="8601690"/>
            <a:ext cx="9778747" cy="2333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92929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환경에 관심이 많은 사람들, 분리배출과 분리수거를 비롯한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92929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자신의 일상적 노력이 환경에 얼마나 도움이 되는지에 대한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92929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직접적인 확인과 동기부여를 지속적으로 인식할 수 있는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92929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서비스 디자인을 제공하고자 한다.</a:t>
            </a:r>
          </a:p>
        </p:txBody>
      </p:sp>
      <p:sp>
        <p:nvSpPr>
          <p:cNvPr id="302" name="기획의도"/>
          <p:cNvSpPr txBox="1"/>
          <p:nvPr/>
        </p:nvSpPr>
        <p:spPr>
          <a:xfrm>
            <a:off x="1410609" y="718223"/>
            <a:ext cx="4015741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303" name="선"/>
          <p:cNvSpPr/>
          <p:nvPr/>
        </p:nvSpPr>
        <p:spPr>
          <a:xfrm flipV="1">
            <a:off x="26076944" y="695019"/>
            <a:ext cx="1" cy="1232596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4" name="1."/>
          <p:cNvSpPr txBox="1"/>
          <p:nvPr/>
        </p:nvSpPr>
        <p:spPr>
          <a:xfrm>
            <a:off x="4425173" y="3493533"/>
            <a:ext cx="1703071" cy="23215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>
                <a:solidFill>
                  <a:srgbClr val="FFFFFF"/>
                </a:solidFill>
              </a:defRPr>
            </a:lvl1pPr>
          </a:lstStyle>
          <a:p>
            <a:pPr/>
            <a:r>
              <a:t>1.</a:t>
            </a:r>
          </a:p>
        </p:txBody>
      </p:sp>
      <p:sp>
        <p:nvSpPr>
          <p:cNvPr id="305" name="2."/>
          <p:cNvSpPr txBox="1"/>
          <p:nvPr/>
        </p:nvSpPr>
        <p:spPr>
          <a:xfrm>
            <a:off x="4425173" y="8153775"/>
            <a:ext cx="1703071" cy="2321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>
                <a:solidFill>
                  <a:srgbClr val="74BD58">
                    <a:alpha val="40000"/>
                  </a:srgbClr>
                </a:solidFill>
              </a:defRPr>
            </a:lvl1pPr>
          </a:lstStyle>
          <a:p>
            <a:pPr/>
            <a:r>
              <a:t>2.</a:t>
            </a:r>
          </a:p>
        </p:txBody>
      </p:sp>
      <p:sp>
        <p:nvSpPr>
          <p:cNvPr id="306" name="기능"/>
          <p:cNvSpPr txBox="1"/>
          <p:nvPr/>
        </p:nvSpPr>
        <p:spPr>
          <a:xfrm>
            <a:off x="9987828" y="12814018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307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308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309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310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311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312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313" name="주제선정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모서리가 둥근 직사각형"/>
          <p:cNvSpPr/>
          <p:nvPr/>
        </p:nvSpPr>
        <p:spPr>
          <a:xfrm>
            <a:off x="-1536482" y="7385918"/>
            <a:ext cx="27346769" cy="4764663"/>
          </a:xfrm>
          <a:prstGeom prst="roundRect">
            <a:avLst>
              <a:gd name="adj" fmla="val 15205"/>
            </a:avLst>
          </a:prstGeom>
          <a:solidFill>
            <a:schemeClr val="accent3">
              <a:hueOff val="362282"/>
              <a:satOff val="31803"/>
              <a:lumOff val="-18242"/>
              <a:alpha val="8109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929292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6" name="코로나로 인한 집콕시대,  배달과 테이크아웃으로 인한…"/>
          <p:cNvSpPr txBox="1"/>
          <p:nvPr/>
        </p:nvSpPr>
        <p:spPr>
          <a:xfrm>
            <a:off x="6677188" y="3870635"/>
            <a:ext cx="9187435" cy="2333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92929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코로나로 인한 집콕시대,  배달과 테이크아웃으로 인한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92929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일상속 많은 쓰레기들이 발생,  무분별 배출되고 있다.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92929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마스크를 비롯한 많은 분리배출쓰레기 올바른 배출법에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929292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대한 사람들의 무지를 해결하고자 한다.</a:t>
            </a:r>
          </a:p>
        </p:txBody>
      </p:sp>
      <p:sp>
        <p:nvSpPr>
          <p:cNvPr id="317" name="환경에 관심이 많은 사람들, 분리배출과 분리수거를 비롯한…"/>
          <p:cNvSpPr txBox="1"/>
          <p:nvPr/>
        </p:nvSpPr>
        <p:spPr>
          <a:xfrm>
            <a:off x="6664838" y="8601690"/>
            <a:ext cx="9778747" cy="2333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FFFFFF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환경에 관심이 많은 사람들, 분리배출과 분리수거를 비롯한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FFFFFF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자신의 일상적 노력이 환경에 얼마나 도움이 되는지에 대한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FFFFFF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직접적 확인과 동기부여를 지속적으로 인식할 수 있는 </a:t>
            </a:r>
          </a:p>
          <a:p>
            <a:pPr algn="l" defTabSz="457200">
              <a:lnSpc>
                <a:spcPts val="6500"/>
              </a:lnSpc>
              <a:spcBef>
                <a:spcPts val="1100"/>
              </a:spcBef>
              <a:defRPr sz="3000">
                <a:solidFill>
                  <a:srgbClr val="FFFFFF"/>
                </a:solidFill>
                <a:latin typeface="S-Core Dream 3 Light"/>
                <a:ea typeface="S-Core Dream 3 Light"/>
                <a:cs typeface="S-Core Dream 3 Light"/>
                <a:sym typeface="S-Core Dream 3 Light"/>
              </a:defRPr>
            </a:pPr>
            <a:r>
              <a:t>서비스 디자인을 제공하고자 한다.</a:t>
            </a:r>
          </a:p>
        </p:txBody>
      </p:sp>
      <p:sp>
        <p:nvSpPr>
          <p:cNvPr id="318" name="기획의도"/>
          <p:cNvSpPr txBox="1"/>
          <p:nvPr/>
        </p:nvSpPr>
        <p:spPr>
          <a:xfrm>
            <a:off x="1410609" y="718223"/>
            <a:ext cx="4015741" cy="1264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000000"/>
                </a:solidFill>
                <a:latin typeface="S-Core Dream 4 Regular"/>
                <a:ea typeface="S-Core Dream 4 Regular"/>
                <a:cs typeface="S-Core Dream 4 Regular"/>
                <a:sym typeface="S-Core Dream 4 Regular"/>
              </a:defRPr>
            </a:lvl1pPr>
          </a:lstStyle>
          <a:p>
            <a:pPr/>
            <a:r>
              <a:t>기획의도</a:t>
            </a:r>
          </a:p>
        </p:txBody>
      </p:sp>
      <p:sp>
        <p:nvSpPr>
          <p:cNvPr id="319" name="선"/>
          <p:cNvSpPr/>
          <p:nvPr/>
        </p:nvSpPr>
        <p:spPr>
          <a:xfrm flipV="1">
            <a:off x="26076944" y="695019"/>
            <a:ext cx="1" cy="1232596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0" name="1."/>
          <p:cNvSpPr txBox="1"/>
          <p:nvPr/>
        </p:nvSpPr>
        <p:spPr>
          <a:xfrm>
            <a:off x="4348973" y="3493533"/>
            <a:ext cx="1703071" cy="23215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>
                <a:solidFill>
                  <a:srgbClr val="75BD59">
                    <a:alpha val="39915"/>
                  </a:srgbClr>
                </a:solidFill>
              </a:defRPr>
            </a:lvl1pPr>
          </a:lstStyle>
          <a:p>
            <a:pPr/>
            <a:r>
              <a:t>1.</a:t>
            </a:r>
          </a:p>
        </p:txBody>
      </p:sp>
      <p:sp>
        <p:nvSpPr>
          <p:cNvPr id="321" name="2."/>
          <p:cNvSpPr txBox="1"/>
          <p:nvPr/>
        </p:nvSpPr>
        <p:spPr>
          <a:xfrm>
            <a:off x="4425173" y="8082961"/>
            <a:ext cx="1703071" cy="23215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>
                <a:solidFill>
                  <a:srgbClr val="FFFFFF"/>
                </a:solidFill>
              </a:defRPr>
            </a:lvl1pPr>
          </a:lstStyle>
          <a:p>
            <a:pPr/>
            <a:r>
              <a:t>2.</a:t>
            </a:r>
          </a:p>
        </p:txBody>
      </p:sp>
      <p:sp>
        <p:nvSpPr>
          <p:cNvPr id="322" name="기능"/>
          <p:cNvSpPr txBox="1"/>
          <p:nvPr/>
        </p:nvSpPr>
        <p:spPr>
          <a:xfrm>
            <a:off x="9987828" y="12814018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기능</a:t>
            </a:r>
          </a:p>
        </p:txBody>
      </p:sp>
      <p:sp>
        <p:nvSpPr>
          <p:cNvPr id="323" name="장단점"/>
          <p:cNvSpPr txBox="1"/>
          <p:nvPr/>
        </p:nvSpPr>
        <p:spPr>
          <a:xfrm>
            <a:off x="13094187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장단점</a:t>
            </a:r>
          </a:p>
        </p:txBody>
      </p:sp>
      <p:sp>
        <p:nvSpPr>
          <p:cNvPr id="324" name="퍼소나"/>
          <p:cNvSpPr txBox="1"/>
          <p:nvPr/>
        </p:nvSpPr>
        <p:spPr>
          <a:xfrm>
            <a:off x="16163066" y="12814018"/>
            <a:ext cx="84582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퍼소나</a:t>
            </a:r>
          </a:p>
        </p:txBody>
      </p:sp>
      <p:sp>
        <p:nvSpPr>
          <p:cNvPr id="325" name="메뉴트리"/>
          <p:cNvSpPr txBox="1"/>
          <p:nvPr/>
        </p:nvSpPr>
        <p:spPr>
          <a:xfrm>
            <a:off x="19128911" y="12814018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메뉴트리</a:t>
            </a:r>
          </a:p>
        </p:txBody>
      </p:sp>
      <p:sp>
        <p:nvSpPr>
          <p:cNvPr id="326" name="와이어프레임"/>
          <p:cNvSpPr txBox="1"/>
          <p:nvPr/>
        </p:nvSpPr>
        <p:spPr>
          <a:xfrm>
            <a:off x="22484783" y="12814018"/>
            <a:ext cx="157734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와이어프레임</a:t>
            </a:r>
          </a:p>
        </p:txBody>
      </p:sp>
      <p:sp>
        <p:nvSpPr>
          <p:cNvPr id="327" name="목차"/>
          <p:cNvSpPr txBox="1"/>
          <p:nvPr/>
        </p:nvSpPr>
        <p:spPr>
          <a:xfrm>
            <a:off x="321876" y="12814017"/>
            <a:ext cx="60198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328" name="문제인식"/>
          <p:cNvSpPr txBox="1"/>
          <p:nvPr/>
        </p:nvSpPr>
        <p:spPr>
          <a:xfrm>
            <a:off x="3324910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929292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문제인식</a:t>
            </a:r>
          </a:p>
        </p:txBody>
      </p:sp>
      <p:sp>
        <p:nvSpPr>
          <p:cNvPr id="329" name="주제선정"/>
          <p:cNvSpPr txBox="1"/>
          <p:nvPr/>
        </p:nvSpPr>
        <p:spPr>
          <a:xfrm>
            <a:off x="6815623" y="12814017"/>
            <a:ext cx="1089661" cy="395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4700"/>
              </a:lnSpc>
              <a:defRPr sz="2000">
                <a:solidFill>
                  <a:srgbClr val="000000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lvl1pPr>
          </a:lstStyle>
          <a:p>
            <a:pPr/>
            <a:r>
              <a:t>주제선정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